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7.xml" ContentType="application/vnd.openxmlformats-officedocument.drawingml.chart+xml"/>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Default Extension="wdp" ContentType="image/vnd.ms-photo"/>
  <Override PartName="/ppt/slideLayouts/slideLayout10.xml" ContentType="application/vnd.openxmlformats-officedocument.presentationml.slideLayout+xml"/>
  <Override PartName="/ppt/charts/chart6.xml" ContentType="application/vnd.openxmlformats-officedocument.drawingml.chart+xml"/>
  <Override PartName="/ppt/charts/chart4.xml" ContentType="application/vnd.openxmlformats-officedocument.drawingml.chart+xml"/>
  <Override PartName="/ppt/slides/slide8.xml" ContentType="application/vnd.openxmlformats-officedocument.presentationml.slide+xml"/>
  <Override PartName="/ppt/slides/slide49.xml" ContentType="application/vnd.openxmlformats-officedocument.presentationml.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99" r:id="rId1"/>
  </p:sldMasterIdLst>
  <p:sldIdLst>
    <p:sldId id="256" r:id="rId2"/>
    <p:sldId id="275" r:id="rId3"/>
    <p:sldId id="257" r:id="rId4"/>
    <p:sldId id="266" r:id="rId5"/>
    <p:sldId id="267" r:id="rId6"/>
    <p:sldId id="268" r:id="rId7"/>
    <p:sldId id="270" r:id="rId8"/>
    <p:sldId id="269" r:id="rId9"/>
    <p:sldId id="271" r:id="rId10"/>
    <p:sldId id="272" r:id="rId11"/>
    <p:sldId id="274" r:id="rId12"/>
    <p:sldId id="276" r:id="rId13"/>
    <p:sldId id="273" r:id="rId14"/>
    <p:sldId id="277" r:id="rId15"/>
    <p:sldId id="278" r:id="rId16"/>
    <p:sldId id="279" r:id="rId17"/>
    <p:sldId id="282" r:id="rId18"/>
    <p:sldId id="283" r:id="rId19"/>
    <p:sldId id="280" r:id="rId20"/>
    <p:sldId id="284" r:id="rId21"/>
    <p:sldId id="285" r:id="rId22"/>
    <p:sldId id="286" r:id="rId23"/>
    <p:sldId id="287" r:id="rId24"/>
    <p:sldId id="288" r:id="rId25"/>
    <p:sldId id="289" r:id="rId26"/>
    <p:sldId id="290" r:id="rId27"/>
    <p:sldId id="291" r:id="rId28"/>
    <p:sldId id="292" r:id="rId29"/>
    <p:sldId id="293" r:id="rId30"/>
    <p:sldId id="294" r:id="rId31"/>
    <p:sldId id="295" r:id="rId32"/>
    <p:sldId id="296" r:id="rId33"/>
    <p:sldId id="298" r:id="rId34"/>
    <p:sldId id="300" r:id="rId35"/>
    <p:sldId id="301" r:id="rId36"/>
    <p:sldId id="302" r:id="rId37"/>
    <p:sldId id="303" r:id="rId38"/>
    <p:sldId id="304" r:id="rId39"/>
    <p:sldId id="305" r:id="rId40"/>
    <p:sldId id="306" r:id="rId41"/>
    <p:sldId id="307" r:id="rId42"/>
    <p:sldId id="308" r:id="rId43"/>
    <p:sldId id="309" r:id="rId44"/>
    <p:sldId id="310" r:id="rId45"/>
    <p:sldId id="312" r:id="rId46"/>
    <p:sldId id="311" r:id="rId47"/>
    <p:sldId id="313" r:id="rId48"/>
    <p:sldId id="314" r:id="rId49"/>
    <p:sldId id="316" r:id="rId50"/>
    <p:sldId id="317" r:id="rId51"/>
    <p:sldId id="318" r:id="rId52"/>
    <p:sldId id="319" r:id="rId53"/>
    <p:sldId id="320" r:id="rId54"/>
    <p:sldId id="321" r:id="rId55"/>
    <p:sldId id="338" r:id="rId56"/>
    <p:sldId id="322" r:id="rId57"/>
    <p:sldId id="323" r:id="rId58"/>
    <p:sldId id="324" r:id="rId59"/>
    <p:sldId id="325" r:id="rId60"/>
    <p:sldId id="326" r:id="rId61"/>
    <p:sldId id="327" r:id="rId62"/>
    <p:sldId id="328" r:id="rId63"/>
    <p:sldId id="329" r:id="rId64"/>
    <p:sldId id="330" r:id="rId65"/>
    <p:sldId id="331" r:id="rId66"/>
    <p:sldId id="332" r:id="rId67"/>
    <p:sldId id="333" r:id="rId68"/>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242"/>
    <a:srgbClr val="009142"/>
    <a:srgbClr val="9CB4A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p:scale>
          <a:sx n="70" d="100"/>
          <a:sy n="70" d="100"/>
        </p:scale>
        <p:origin x="-496" y="-4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E:\ATE\Observatorio%20Laboral\Relevamiento%20COVID19\Base%20General%20Tota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maleb\Desktop\Base%20General%20Total%20Male.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maleb\Desktop\Base%20General%20Total%20Male.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maleb\Desktop\Base%20General%20Total%20Male.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maleb\Desktop\Base%20General%20Total%20Male.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maleb\Desktop\Base%20General%20Total%20Male.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maleb\Desktop\Base%20General%20Total%20Male.xls"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s-AR"/>
  <c:chart>
    <c:title>
      <c:tx>
        <c:rich>
          <a:bodyPr/>
          <a:lstStyle/>
          <a:p>
            <a:pPr>
              <a:defRPr lang="es-ES"/>
            </a:pPr>
            <a:r>
              <a:rPr lang="es-AR" sz="1200" b="1" i="0" baseline="0"/>
              <a:t>Nivel Educativo de lxs trabajadorxs</a:t>
            </a:r>
            <a:endParaRPr lang="es-AR" sz="1200"/>
          </a:p>
          <a:p>
            <a:pPr>
              <a:defRPr lang="es-ES"/>
            </a:pPr>
            <a:r>
              <a:rPr lang="es-AR" sz="1200" b="1" i="0" baseline="0"/>
              <a:t>Educacion secundaria según género</a:t>
            </a:r>
          </a:p>
        </c:rich>
      </c:tx>
      <c:layout/>
    </c:title>
    <c:view3D>
      <c:rotX val="30"/>
      <c:perspective val="30"/>
    </c:view3D>
    <c:plotArea>
      <c:layout/>
      <c:pie3DChart>
        <c:varyColors val="1"/>
        <c:ser>
          <c:idx val="0"/>
          <c:order val="0"/>
          <c:explosion val="25"/>
          <c:dLbls>
            <c:spPr>
              <a:noFill/>
              <a:ln>
                <a:noFill/>
              </a:ln>
              <a:effectLst/>
            </c:spPr>
            <c:txPr>
              <a:bodyPr/>
              <a:lstStyle/>
              <a:p>
                <a:pPr>
                  <a:defRPr lang="es-ES"/>
                </a:pPr>
                <a:endParaRPr lang="es-AR"/>
              </a:p>
            </c:txPr>
            <c:showPercent val="1"/>
            <c:extLst xmlns:c16r2="http://schemas.microsoft.com/office/drawing/2015/06/chart">
              <c:ext xmlns:c15="http://schemas.microsoft.com/office/drawing/2012/chart" uri="{CE6537A1-D6FC-4f65-9D91-7224C49458BB}"/>
            </c:extLst>
          </c:dLbls>
          <c:cat>
            <c:strRef>
              <c:f>'Nivel Educ'!$V$6:$V$8</c:f>
              <c:strCache>
                <c:ptCount val="3"/>
                <c:pt idx="0">
                  <c:v>Hombres </c:v>
                </c:pt>
                <c:pt idx="1">
                  <c:v>Mujeres</c:v>
                </c:pt>
                <c:pt idx="2">
                  <c:v>LGTBIQ+</c:v>
                </c:pt>
              </c:strCache>
            </c:strRef>
          </c:cat>
          <c:val>
            <c:numRef>
              <c:f>'Nivel Educ'!$W$6:$W$8</c:f>
              <c:numCache>
                <c:formatCode>General</c:formatCode>
                <c:ptCount val="3"/>
                <c:pt idx="0">
                  <c:v>43</c:v>
                </c:pt>
                <c:pt idx="1">
                  <c:v>58</c:v>
                </c:pt>
                <c:pt idx="2">
                  <c:v>2</c:v>
                </c:pt>
              </c:numCache>
            </c:numRef>
          </c:val>
          <c:extLst xmlns:c16r2="http://schemas.microsoft.com/office/drawing/2015/06/chart">
            <c:ext xmlns:c16="http://schemas.microsoft.com/office/drawing/2014/chart" uri="{C3380CC4-5D6E-409C-BE32-E72D297353CC}">
              <c16:uniqueId val="{00000000-06FF-46C4-9F07-04B68EA12EC2}"/>
            </c:ext>
          </c:extLst>
        </c:ser>
        <c:dLbls>
          <c:showPercent val="1"/>
        </c:dLbls>
      </c:pie3DChart>
    </c:plotArea>
    <c:legend>
      <c:legendPos val="r"/>
      <c:layout/>
      <c:txPr>
        <a:bodyPr/>
        <a:lstStyle/>
        <a:p>
          <a:pPr>
            <a:defRPr lang="es-ES"/>
          </a:pPr>
          <a:endParaRPr lang="es-AR"/>
        </a:p>
      </c:txPr>
    </c:legend>
    <c:plotVisOnly val="1"/>
    <c:dispBlanksAs val="zero"/>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s-AR"/>
  <c:style val="5"/>
  <c:chart>
    <c:title>
      <c:tx>
        <c:rich>
          <a:bodyPr/>
          <a:lstStyle/>
          <a:p>
            <a:pPr>
              <a:defRPr lang="es-ES" sz="2000"/>
            </a:pPr>
            <a:r>
              <a:rPr lang="es-AR" sz="2000" dirty="0"/>
              <a:t>Cantidad</a:t>
            </a:r>
            <a:r>
              <a:rPr lang="es-AR" sz="2000" baseline="0" dirty="0"/>
              <a:t> de horas que las personas destinan a su trabajo</a:t>
            </a:r>
            <a:endParaRPr lang="es-AR" sz="2000" dirty="0"/>
          </a:p>
        </c:rich>
      </c:tx>
      <c:layout>
        <c:manualLayout>
          <c:xMode val="edge"/>
          <c:yMode val="edge"/>
          <c:x val="0.1403829634931997"/>
          <c:y val="7.4126176301133138E-3"/>
        </c:manualLayout>
      </c:layout>
    </c:title>
    <c:view3D>
      <c:rotX val="30"/>
      <c:perspective val="0"/>
    </c:view3D>
    <c:plotArea>
      <c:layout>
        <c:manualLayout>
          <c:layoutTarget val="inner"/>
          <c:xMode val="edge"/>
          <c:yMode val="edge"/>
          <c:x val="0.13636398558030097"/>
          <c:y val="0.35975743645435027"/>
          <c:w val="0.47727394953105245"/>
          <c:h val="0.5213434036753728"/>
        </c:manualLayout>
      </c:layout>
      <c:pie3DChart>
        <c:varyColors val="1"/>
        <c:ser>
          <c:idx val="0"/>
          <c:order val="0"/>
          <c:explosion val="17"/>
          <c:dLbls>
            <c:dLbl>
              <c:idx val="1"/>
              <c:layout>
                <c:manualLayout>
                  <c:x val="2.5037805233695403E-2"/>
                  <c:y val="-1.4327921399205646E-2"/>
                </c:manualLayout>
              </c:layout>
              <c:spPr/>
              <c:txPr>
                <a:bodyPr/>
                <a:lstStyle/>
                <a:p>
                  <a:pPr>
                    <a:defRPr lang="es-ES"/>
                  </a:pPr>
                  <a:endParaRPr lang="es-AR"/>
                </a:p>
              </c:txPr>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045C-4726-8DDB-4318265987F9}"/>
                </c:ext>
              </c:extLst>
            </c:dLbl>
            <c:dLbl>
              <c:idx val="2"/>
              <c:layout>
                <c:manualLayout>
                  <c:x val="6.0323810562940648E-3"/>
                  <c:y val="-1.3659832212747766E-2"/>
                </c:manualLayout>
              </c:layout>
              <c:spPr/>
              <c:txPr>
                <a:bodyPr/>
                <a:lstStyle/>
                <a:p>
                  <a:pPr>
                    <a:defRPr lang="es-ES"/>
                  </a:pPr>
                  <a:endParaRPr lang="es-AR"/>
                </a:p>
              </c:txPr>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045C-4726-8DDB-4318265987F9}"/>
                </c:ext>
              </c:extLst>
            </c:dLbl>
            <c:dLbl>
              <c:idx val="3"/>
              <c:layout>
                <c:manualLayout>
                  <c:x val="-5.0660411097573597E-3"/>
                  <c:y val="2.3663421803978677E-3"/>
                </c:manualLayout>
              </c:layout>
              <c:spPr/>
              <c:txPr>
                <a:bodyPr/>
                <a:lstStyle/>
                <a:p>
                  <a:pPr>
                    <a:defRPr lang="es-ES"/>
                  </a:pPr>
                  <a:endParaRPr lang="es-AR"/>
                </a:p>
              </c:txPr>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045C-4726-8DDB-4318265987F9}"/>
                </c:ext>
              </c:extLst>
            </c:dLbl>
            <c:dLbl>
              <c:idx val="5"/>
              <c:layout>
                <c:manualLayout>
                  <c:x val="-1.3142514229601221E-2"/>
                  <c:y val="-7.1881128769615285E-3"/>
                </c:manualLayout>
              </c:layout>
              <c:spPr/>
              <c:txPr>
                <a:bodyPr/>
                <a:lstStyle/>
                <a:p>
                  <a:pPr>
                    <a:defRPr lang="es-ES"/>
                  </a:pPr>
                  <a:endParaRPr lang="es-AR"/>
                </a:p>
              </c:txPr>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045C-4726-8DDB-4318265987F9}"/>
                </c:ext>
              </c:extLst>
            </c:dLbl>
            <c:spPr>
              <a:noFill/>
              <a:ln>
                <a:noFill/>
              </a:ln>
              <a:effectLst/>
            </c:spPr>
            <c:txPr>
              <a:bodyPr/>
              <a:lstStyle/>
              <a:p>
                <a:pPr>
                  <a:defRPr lang="es-ES"/>
                </a:pPr>
                <a:endParaRPr lang="es-AR"/>
              </a:p>
            </c:txPr>
            <c:showPercent val="1"/>
            <c:extLst xmlns:c16r2="http://schemas.microsoft.com/office/drawing/2015/06/chart">
              <c:ext xmlns:c15="http://schemas.microsoft.com/office/drawing/2012/chart" uri="{CE6537A1-D6FC-4f65-9D91-7224C49458BB}"/>
            </c:extLst>
          </c:dLbls>
          <c:cat>
            <c:strRef>
              <c:f>'Eje Usos del tiempo'!$B$13:$B$15</c:f>
              <c:strCache>
                <c:ptCount val="3"/>
                <c:pt idx="0">
                  <c:v>10 a 30 hs</c:v>
                </c:pt>
                <c:pt idx="1">
                  <c:v>30 a 45 hs</c:v>
                </c:pt>
                <c:pt idx="2">
                  <c:v>45hs o más</c:v>
                </c:pt>
              </c:strCache>
            </c:strRef>
          </c:cat>
          <c:val>
            <c:numRef>
              <c:f>'Eje Usos del tiempo'!$D$13:$D$15</c:f>
              <c:numCache>
                <c:formatCode>0%</c:formatCode>
                <c:ptCount val="3"/>
                <c:pt idx="0">
                  <c:v>0.2</c:v>
                </c:pt>
                <c:pt idx="1">
                  <c:v>0.72000000000000053</c:v>
                </c:pt>
                <c:pt idx="2">
                  <c:v>8.0000000000000043E-2</c:v>
                </c:pt>
              </c:numCache>
            </c:numRef>
          </c:val>
          <c:extLst xmlns:c16r2="http://schemas.microsoft.com/office/drawing/2015/06/chart">
            <c:ext xmlns:c16="http://schemas.microsoft.com/office/drawing/2014/chart" uri="{C3380CC4-5D6E-409C-BE32-E72D297353CC}">
              <c16:uniqueId val="{00000004-045C-4726-8DDB-4318265987F9}"/>
            </c:ext>
          </c:extLst>
        </c:ser>
        <c:dLbls/>
      </c:pie3DChart>
      <c:spPr>
        <a:noFill/>
        <a:ln w="25400">
          <a:noFill/>
        </a:ln>
      </c:spPr>
    </c:plotArea>
    <c:legend>
      <c:legendPos val="r"/>
      <c:layout>
        <c:manualLayout>
          <c:xMode val="edge"/>
          <c:yMode val="edge"/>
          <c:x val="0.71276125668087575"/>
          <c:y val="0.29204620370237838"/>
          <c:w val="0.26288152812944837"/>
          <c:h val="0.35399539842712524"/>
        </c:manualLayout>
      </c:layout>
      <c:txPr>
        <a:bodyPr/>
        <a:lstStyle/>
        <a:p>
          <a:pPr>
            <a:defRPr lang="es-ES" sz="1600"/>
          </a:pPr>
          <a:endParaRPr lang="es-AR"/>
        </a:p>
      </c:txPr>
    </c:legend>
    <c:plotVisOnly val="1"/>
    <c:dispBlanksAs val="zero"/>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s-AR"/>
  <c:style val="5"/>
  <c:chart>
    <c:title>
      <c:tx>
        <c:rich>
          <a:bodyPr/>
          <a:lstStyle/>
          <a:p>
            <a:pPr>
              <a:defRPr lang="es-ES"/>
            </a:pPr>
            <a:r>
              <a:rPr lang="es-AR" sz="2000" dirty="0"/>
              <a:t>Cantidad</a:t>
            </a:r>
            <a:r>
              <a:rPr lang="es-AR" sz="2000" baseline="0" dirty="0"/>
              <a:t> de horas que las mujeres destinan a su trabajo</a:t>
            </a:r>
            <a:endParaRPr lang="es-AR" sz="2000" dirty="0"/>
          </a:p>
        </c:rich>
      </c:tx>
      <c:layout>
        <c:manualLayout>
          <c:xMode val="edge"/>
          <c:yMode val="edge"/>
          <c:x val="0.1403829634931997"/>
          <c:y val="7.4126176301133138E-3"/>
        </c:manualLayout>
      </c:layout>
    </c:title>
    <c:view3D>
      <c:rotX val="30"/>
      <c:perspective val="0"/>
    </c:view3D>
    <c:plotArea>
      <c:layout>
        <c:manualLayout>
          <c:layoutTarget val="inner"/>
          <c:xMode val="edge"/>
          <c:yMode val="edge"/>
          <c:x val="8.011410802342056E-2"/>
          <c:y val="0.35975749433296189"/>
          <c:w val="0.47727394953105245"/>
          <c:h val="0.5213434036753728"/>
        </c:manualLayout>
      </c:layout>
      <c:pie3DChart>
        <c:varyColors val="1"/>
        <c:ser>
          <c:idx val="0"/>
          <c:order val="0"/>
          <c:explosion val="17"/>
          <c:dLbls>
            <c:dLbl>
              <c:idx val="1"/>
              <c:layout>
                <c:manualLayout>
                  <c:x val="9.7305222259272725E-2"/>
                  <c:y val="6.826794880728404E-2"/>
                </c:manualLayout>
              </c:layout>
              <c:spPr/>
              <c:txPr>
                <a:bodyPr/>
                <a:lstStyle/>
                <a:p>
                  <a:pPr>
                    <a:defRPr lang="es-ES"/>
                  </a:pPr>
                  <a:endParaRPr lang="es-AR"/>
                </a:p>
              </c:txPr>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2D6B-4DCE-88E3-D1E000EFDC15}"/>
                </c:ext>
              </c:extLst>
            </c:dLbl>
            <c:dLbl>
              <c:idx val="2"/>
              <c:layout>
                <c:manualLayout>
                  <c:x val="6.0323810562940648E-3"/>
                  <c:y val="-1.3659832212747766E-2"/>
                </c:manualLayout>
              </c:layout>
              <c:spPr/>
              <c:txPr>
                <a:bodyPr/>
                <a:lstStyle/>
                <a:p>
                  <a:pPr>
                    <a:defRPr lang="es-ES"/>
                  </a:pPr>
                  <a:endParaRPr lang="es-AR"/>
                </a:p>
              </c:txPr>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2D6B-4DCE-88E3-D1E000EFDC15}"/>
                </c:ext>
              </c:extLst>
            </c:dLbl>
            <c:dLbl>
              <c:idx val="3"/>
              <c:layout>
                <c:manualLayout>
                  <c:x val="-5.0660411097573597E-3"/>
                  <c:y val="2.3663421803978677E-3"/>
                </c:manualLayout>
              </c:layout>
              <c:spPr/>
              <c:txPr>
                <a:bodyPr/>
                <a:lstStyle/>
                <a:p>
                  <a:pPr>
                    <a:defRPr lang="es-ES"/>
                  </a:pPr>
                  <a:endParaRPr lang="es-AR"/>
                </a:p>
              </c:txPr>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2D6B-4DCE-88E3-D1E000EFDC15}"/>
                </c:ext>
              </c:extLst>
            </c:dLbl>
            <c:dLbl>
              <c:idx val="5"/>
              <c:layout>
                <c:manualLayout>
                  <c:x val="-1.3142514229601221E-2"/>
                  <c:y val="-7.1881128769615285E-3"/>
                </c:manualLayout>
              </c:layout>
              <c:spPr/>
              <c:txPr>
                <a:bodyPr/>
                <a:lstStyle/>
                <a:p>
                  <a:pPr>
                    <a:defRPr lang="es-ES"/>
                  </a:pPr>
                  <a:endParaRPr lang="es-AR"/>
                </a:p>
              </c:txPr>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2D6B-4DCE-88E3-D1E000EFDC15}"/>
                </c:ext>
              </c:extLst>
            </c:dLbl>
            <c:spPr>
              <a:noFill/>
              <a:ln>
                <a:noFill/>
              </a:ln>
              <a:effectLst/>
            </c:spPr>
            <c:txPr>
              <a:bodyPr/>
              <a:lstStyle/>
              <a:p>
                <a:pPr>
                  <a:defRPr lang="es-ES"/>
                </a:pPr>
                <a:endParaRPr lang="es-AR"/>
              </a:p>
            </c:txPr>
            <c:showPercent val="1"/>
            <c:extLst xmlns:c16r2="http://schemas.microsoft.com/office/drawing/2015/06/chart">
              <c:ext xmlns:c15="http://schemas.microsoft.com/office/drawing/2012/chart" uri="{CE6537A1-D6FC-4f65-9D91-7224C49458BB}"/>
            </c:extLst>
          </c:dLbls>
          <c:cat>
            <c:strRef>
              <c:f>'Eje Usos del tiempo'!$B$38:$B$40</c:f>
              <c:strCache>
                <c:ptCount val="3"/>
                <c:pt idx="0">
                  <c:v>10 a 30 hs</c:v>
                </c:pt>
                <c:pt idx="1">
                  <c:v>30 a 45 hs</c:v>
                </c:pt>
                <c:pt idx="2">
                  <c:v>45hs o más</c:v>
                </c:pt>
              </c:strCache>
            </c:strRef>
          </c:cat>
          <c:val>
            <c:numRef>
              <c:f>'Eje Usos del tiempo'!$C$38:$C$40</c:f>
              <c:numCache>
                <c:formatCode>0%</c:formatCode>
                <c:ptCount val="3"/>
                <c:pt idx="0">
                  <c:v>0.21153846153846184</c:v>
                </c:pt>
                <c:pt idx="1">
                  <c:v>0.72596153846153899</c:v>
                </c:pt>
                <c:pt idx="2">
                  <c:v>6.25E-2</c:v>
                </c:pt>
              </c:numCache>
            </c:numRef>
          </c:val>
          <c:extLst xmlns:c16r2="http://schemas.microsoft.com/office/drawing/2015/06/chart">
            <c:ext xmlns:c16="http://schemas.microsoft.com/office/drawing/2014/chart" uri="{C3380CC4-5D6E-409C-BE32-E72D297353CC}">
              <c16:uniqueId val="{00000004-2D6B-4DCE-88E3-D1E000EFDC15}"/>
            </c:ext>
          </c:extLst>
        </c:ser>
        <c:dLbls/>
      </c:pie3DChart>
      <c:spPr>
        <a:noFill/>
        <a:ln w="25400">
          <a:noFill/>
        </a:ln>
      </c:spPr>
    </c:plotArea>
    <c:legend>
      <c:legendPos val="r"/>
      <c:layout>
        <c:manualLayout>
          <c:xMode val="edge"/>
          <c:yMode val="edge"/>
          <c:x val="0.71276125668087575"/>
          <c:y val="0.29204620370237838"/>
          <c:w val="0.26288152812944837"/>
          <c:h val="0.35399539842712524"/>
        </c:manualLayout>
      </c:layout>
      <c:txPr>
        <a:bodyPr/>
        <a:lstStyle/>
        <a:p>
          <a:pPr>
            <a:defRPr lang="es-ES" sz="1600"/>
          </a:pPr>
          <a:endParaRPr lang="es-AR"/>
        </a:p>
      </c:txPr>
    </c:legend>
    <c:plotVisOnly val="1"/>
    <c:dispBlanksAs val="zero"/>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s-AR"/>
  <c:style val="5"/>
  <c:chart>
    <c:title>
      <c:tx>
        <c:rich>
          <a:bodyPr/>
          <a:lstStyle/>
          <a:p>
            <a:pPr>
              <a:defRPr lang="es-ES"/>
            </a:pPr>
            <a:r>
              <a:rPr lang="es-AR" sz="2000" dirty="0"/>
              <a:t>Cantidad</a:t>
            </a:r>
            <a:r>
              <a:rPr lang="es-AR" sz="2000" baseline="0" dirty="0"/>
              <a:t> de horas que los hombres destinan a su trabajo</a:t>
            </a:r>
            <a:endParaRPr lang="es-AR" sz="2000" dirty="0"/>
          </a:p>
        </c:rich>
      </c:tx>
      <c:layout>
        <c:manualLayout>
          <c:xMode val="edge"/>
          <c:yMode val="edge"/>
          <c:x val="0.1403829634931997"/>
          <c:y val="7.4126176301133138E-3"/>
        </c:manualLayout>
      </c:layout>
    </c:title>
    <c:view3D>
      <c:rotX val="30"/>
      <c:perspective val="0"/>
    </c:view3D>
    <c:plotArea>
      <c:layout>
        <c:manualLayout>
          <c:layoutTarget val="inner"/>
          <c:xMode val="edge"/>
          <c:yMode val="edge"/>
          <c:x val="0.13636398558030097"/>
          <c:y val="0.35975743645435027"/>
          <c:w val="0.47727394953105245"/>
          <c:h val="0.5213434036753728"/>
        </c:manualLayout>
      </c:layout>
      <c:pie3DChart>
        <c:varyColors val="1"/>
        <c:ser>
          <c:idx val="0"/>
          <c:order val="0"/>
          <c:explosion val="33"/>
          <c:dLbls>
            <c:dLbl>
              <c:idx val="1"/>
              <c:layout>
                <c:manualLayout>
                  <c:x val="9.7305222259272725E-2"/>
                  <c:y val="6.826794880728404E-2"/>
                </c:manualLayout>
              </c:layout>
              <c:spPr/>
              <c:txPr>
                <a:bodyPr/>
                <a:lstStyle/>
                <a:p>
                  <a:pPr>
                    <a:defRPr lang="es-ES"/>
                  </a:pPr>
                  <a:endParaRPr lang="es-AR"/>
                </a:p>
              </c:txPr>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8D45-4E45-8B9F-E67F5A139860}"/>
                </c:ext>
              </c:extLst>
            </c:dLbl>
            <c:dLbl>
              <c:idx val="2"/>
              <c:layout>
                <c:manualLayout>
                  <c:x val="6.0323810562940648E-3"/>
                  <c:y val="-1.3659832212747766E-2"/>
                </c:manualLayout>
              </c:layout>
              <c:spPr/>
              <c:txPr>
                <a:bodyPr/>
                <a:lstStyle/>
                <a:p>
                  <a:pPr>
                    <a:defRPr lang="es-ES"/>
                  </a:pPr>
                  <a:endParaRPr lang="es-AR"/>
                </a:p>
              </c:txPr>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8D45-4E45-8B9F-E67F5A139860}"/>
                </c:ext>
              </c:extLst>
            </c:dLbl>
            <c:dLbl>
              <c:idx val="3"/>
              <c:layout>
                <c:manualLayout>
                  <c:x val="-5.0660411097573597E-3"/>
                  <c:y val="2.3663421803978677E-3"/>
                </c:manualLayout>
              </c:layout>
              <c:spPr/>
              <c:txPr>
                <a:bodyPr/>
                <a:lstStyle/>
                <a:p>
                  <a:pPr>
                    <a:defRPr lang="es-ES"/>
                  </a:pPr>
                  <a:endParaRPr lang="es-AR"/>
                </a:p>
              </c:txPr>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8D45-4E45-8B9F-E67F5A139860}"/>
                </c:ext>
              </c:extLst>
            </c:dLbl>
            <c:dLbl>
              <c:idx val="5"/>
              <c:layout>
                <c:manualLayout>
                  <c:x val="-1.3142514229601221E-2"/>
                  <c:y val="-7.1881128769615285E-3"/>
                </c:manualLayout>
              </c:layout>
              <c:spPr/>
              <c:txPr>
                <a:bodyPr/>
                <a:lstStyle/>
                <a:p>
                  <a:pPr>
                    <a:defRPr lang="es-ES"/>
                  </a:pPr>
                  <a:endParaRPr lang="es-AR"/>
                </a:p>
              </c:txPr>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8D45-4E45-8B9F-E67F5A139860}"/>
                </c:ext>
              </c:extLst>
            </c:dLbl>
            <c:spPr>
              <a:noFill/>
              <a:ln>
                <a:noFill/>
              </a:ln>
              <a:effectLst/>
            </c:spPr>
            <c:txPr>
              <a:bodyPr/>
              <a:lstStyle/>
              <a:p>
                <a:pPr>
                  <a:defRPr lang="es-ES"/>
                </a:pPr>
                <a:endParaRPr lang="es-AR"/>
              </a:p>
            </c:txPr>
            <c:showPercent val="1"/>
            <c:extLst xmlns:c16r2="http://schemas.microsoft.com/office/drawing/2015/06/chart">
              <c:ext xmlns:c15="http://schemas.microsoft.com/office/drawing/2012/chart" uri="{CE6537A1-D6FC-4f65-9D91-7224C49458BB}"/>
            </c:extLst>
          </c:dLbls>
          <c:cat>
            <c:strRef>
              <c:f>'Eje Usos del tiempo'!$B$38:$B$40</c:f>
              <c:strCache>
                <c:ptCount val="3"/>
                <c:pt idx="0">
                  <c:v>10 a 30 hs</c:v>
                </c:pt>
                <c:pt idx="1">
                  <c:v>30 a 45 hs</c:v>
                </c:pt>
                <c:pt idx="2">
                  <c:v>45hs o más</c:v>
                </c:pt>
              </c:strCache>
            </c:strRef>
          </c:cat>
          <c:val>
            <c:numRef>
              <c:f>'Eje Usos del tiempo'!$D$38:$D$40</c:f>
              <c:numCache>
                <c:formatCode>0%</c:formatCode>
                <c:ptCount val="3"/>
                <c:pt idx="0">
                  <c:v>0.1640625</c:v>
                </c:pt>
                <c:pt idx="1">
                  <c:v>0.71875000000000056</c:v>
                </c:pt>
                <c:pt idx="2">
                  <c:v>0.1171875</c:v>
                </c:pt>
              </c:numCache>
            </c:numRef>
          </c:val>
          <c:extLst xmlns:c16r2="http://schemas.microsoft.com/office/drawing/2015/06/chart">
            <c:ext xmlns:c16="http://schemas.microsoft.com/office/drawing/2014/chart" uri="{C3380CC4-5D6E-409C-BE32-E72D297353CC}">
              <c16:uniqueId val="{00000004-8D45-4E45-8B9F-E67F5A139860}"/>
            </c:ext>
          </c:extLst>
        </c:ser>
        <c:dLbls/>
      </c:pie3DChart>
      <c:spPr>
        <a:noFill/>
        <a:ln w="25400">
          <a:noFill/>
        </a:ln>
      </c:spPr>
    </c:plotArea>
    <c:legend>
      <c:legendPos val="r"/>
      <c:layout>
        <c:manualLayout>
          <c:xMode val="edge"/>
          <c:yMode val="edge"/>
          <c:x val="0.71276125668087575"/>
          <c:y val="0.29204620370237838"/>
          <c:w val="0.26288152812944837"/>
          <c:h val="0.35399539842712524"/>
        </c:manualLayout>
      </c:layout>
      <c:txPr>
        <a:bodyPr/>
        <a:lstStyle/>
        <a:p>
          <a:pPr rtl="0">
            <a:defRPr lang="es-ES" sz="1600"/>
          </a:pPr>
          <a:endParaRPr lang="es-AR"/>
        </a:p>
      </c:txPr>
    </c:legend>
    <c:plotVisOnly val="1"/>
    <c:dispBlanksAs val="zero"/>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s-AR"/>
  <c:style val="5"/>
  <c:chart>
    <c:title>
      <c:tx>
        <c:rich>
          <a:bodyPr rot="0" vert="horz"/>
          <a:lstStyle/>
          <a:p>
            <a:pPr>
              <a:defRPr lang="es-ES" sz="2000"/>
            </a:pPr>
            <a:r>
              <a:rPr lang="es-AR" sz="2000"/>
              <a:t>Lxs trabajadorxs que destinan entre 4 a 8hs a limpieza y compras para el hogar</a:t>
            </a:r>
          </a:p>
        </c:rich>
      </c:tx>
      <c:layout>
        <c:manualLayout>
          <c:xMode val="edge"/>
          <c:yMode val="edge"/>
          <c:x val="0.12639695900081457"/>
          <c:y val="1.9607739581332842E-2"/>
        </c:manualLayout>
      </c:layout>
    </c:title>
    <c:view3D>
      <c:rotX val="30"/>
      <c:perspective val="0"/>
    </c:view3D>
    <c:plotArea>
      <c:layout>
        <c:manualLayout>
          <c:layoutTarget val="inner"/>
          <c:xMode val="edge"/>
          <c:yMode val="edge"/>
          <c:x val="1.6501650165016517E-2"/>
          <c:y val="0.30445705914667637"/>
          <c:w val="0.59792391050128635"/>
          <c:h val="0.65741968300474074"/>
        </c:manualLayout>
      </c:layout>
      <c:pie3DChart>
        <c:varyColors val="1"/>
        <c:ser>
          <c:idx val="0"/>
          <c:order val="0"/>
          <c:explosion val="17"/>
          <c:dLbls>
            <c:dLbl>
              <c:idx val="1"/>
              <c:layout>
                <c:manualLayout>
                  <c:x val="9.7305222259272725E-2"/>
                  <c:y val="6.826794880728404E-2"/>
                </c:manualLayout>
              </c:layout>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E250-440B-AAE0-56341208F250}"/>
                </c:ext>
              </c:extLst>
            </c:dLbl>
            <c:dLbl>
              <c:idx val="2"/>
              <c:layout>
                <c:manualLayout>
                  <c:x val="6.0323810562940648E-3"/>
                  <c:y val="-1.3659832212747766E-2"/>
                </c:manualLayout>
              </c:layout>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E250-440B-AAE0-56341208F250}"/>
                </c:ext>
              </c:extLst>
            </c:dLbl>
            <c:dLbl>
              <c:idx val="3"/>
              <c:layout>
                <c:manualLayout>
                  <c:x val="-5.0660411097573597E-3"/>
                  <c:y val="2.3663421803978677E-3"/>
                </c:manualLayout>
              </c:layout>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E250-440B-AAE0-56341208F250}"/>
                </c:ext>
              </c:extLst>
            </c:dLbl>
            <c:dLbl>
              <c:idx val="5"/>
              <c:layout>
                <c:manualLayout>
                  <c:x val="-1.3142514229601221E-2"/>
                  <c:y val="-7.1881128769615285E-3"/>
                </c:manualLayout>
              </c:layout>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E250-440B-AAE0-56341208F250}"/>
                </c:ext>
              </c:extLst>
            </c:dLbl>
            <c:spPr>
              <a:noFill/>
              <a:ln>
                <a:noFill/>
              </a:ln>
              <a:effectLst/>
            </c:spPr>
            <c:txPr>
              <a:bodyPr rot="0" vert="horz"/>
              <a:lstStyle/>
              <a:p>
                <a:pPr>
                  <a:defRPr lang="es-ES"/>
                </a:pPr>
                <a:endParaRPr lang="es-AR"/>
              </a:p>
            </c:txPr>
            <c:showPercent val="1"/>
            <c:extLst xmlns:c16r2="http://schemas.microsoft.com/office/drawing/2015/06/chart">
              <c:ext xmlns:c15="http://schemas.microsoft.com/office/drawing/2012/chart" uri="{CE6537A1-D6FC-4f65-9D91-7224C49458BB}"/>
            </c:extLst>
          </c:dLbls>
          <c:cat>
            <c:strRef>
              <c:f>'Eje Usos del tiempo'!$J$47:$L$47</c:f>
              <c:strCache>
                <c:ptCount val="3"/>
                <c:pt idx="0">
                  <c:v>Mujeres</c:v>
                </c:pt>
                <c:pt idx="1">
                  <c:v>Hombres</c:v>
                </c:pt>
                <c:pt idx="2">
                  <c:v>LGTBQ+</c:v>
                </c:pt>
              </c:strCache>
            </c:strRef>
          </c:cat>
          <c:val>
            <c:numRef>
              <c:f>'Eje Usos del tiempo'!$J$49:$L$49</c:f>
              <c:numCache>
                <c:formatCode>0%</c:formatCode>
                <c:ptCount val="3"/>
                <c:pt idx="0">
                  <c:v>0.71000000000000052</c:v>
                </c:pt>
                <c:pt idx="1">
                  <c:v>0.28000000000000008</c:v>
                </c:pt>
                <c:pt idx="2">
                  <c:v>1.0000000000000005E-2</c:v>
                </c:pt>
              </c:numCache>
            </c:numRef>
          </c:val>
          <c:extLst xmlns:c16r2="http://schemas.microsoft.com/office/drawing/2015/06/chart">
            <c:ext xmlns:c16="http://schemas.microsoft.com/office/drawing/2014/chart" uri="{C3380CC4-5D6E-409C-BE32-E72D297353CC}">
              <c16:uniqueId val="{00000004-E250-440B-AAE0-56341208F250}"/>
            </c:ext>
          </c:extLst>
        </c:ser>
        <c:dLbls/>
      </c:pie3DChart>
    </c:plotArea>
    <c:legend>
      <c:legendPos val="r"/>
      <c:layout>
        <c:manualLayout>
          <c:xMode val="edge"/>
          <c:yMode val="edge"/>
          <c:x val="0.71276125668087575"/>
          <c:y val="0.29647114618271742"/>
          <c:w val="0.2520658554044381"/>
          <c:h val="0.38705337712183002"/>
        </c:manualLayout>
      </c:layout>
      <c:txPr>
        <a:bodyPr rot="0" vert="horz"/>
        <a:lstStyle/>
        <a:p>
          <a:pPr>
            <a:defRPr lang="es-ES" sz="1600"/>
          </a:pPr>
          <a:endParaRPr lang="es-AR"/>
        </a:p>
      </c:txPr>
    </c:legend>
    <c:plotVisOnly val="1"/>
    <c:dispBlanksAs val="zero"/>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es-AR"/>
  <c:style val="5"/>
  <c:chart>
    <c:title>
      <c:tx>
        <c:rich>
          <a:bodyPr rot="0" vert="horz"/>
          <a:lstStyle/>
          <a:p>
            <a:pPr>
              <a:defRPr lang="es-ES" sz="2400"/>
            </a:pPr>
            <a:r>
              <a:rPr lang="es-AR" sz="2400" dirty="0" err="1"/>
              <a:t>Trabajadorxs</a:t>
            </a:r>
            <a:r>
              <a:rPr lang="es-AR" sz="2400" baseline="0" dirty="0"/>
              <a:t> que n</a:t>
            </a:r>
            <a:r>
              <a:rPr lang="es-AR" sz="2400" dirty="0"/>
              <a:t>o destinan horas en limpieza y compras para el hogar</a:t>
            </a:r>
          </a:p>
        </c:rich>
      </c:tx>
      <c:layout>
        <c:manualLayout>
          <c:xMode val="edge"/>
          <c:yMode val="edge"/>
          <c:x val="0.13790846758899716"/>
          <c:y val="1.5898456686399714E-3"/>
        </c:manualLayout>
      </c:layout>
    </c:title>
    <c:view3D>
      <c:rotX val="30"/>
      <c:perspective val="0"/>
    </c:view3D>
    <c:plotArea>
      <c:layout>
        <c:manualLayout>
          <c:layoutTarget val="inner"/>
          <c:xMode val="edge"/>
          <c:yMode val="edge"/>
          <c:x val="1.8501769847576413E-2"/>
          <c:y val="0.25829656428081632"/>
          <c:w val="0.56770618122275918"/>
          <c:h val="0.62585325482963283"/>
        </c:manualLayout>
      </c:layout>
      <c:pie3DChart>
        <c:varyColors val="1"/>
        <c:ser>
          <c:idx val="0"/>
          <c:order val="0"/>
          <c:explosion val="17"/>
          <c:dLbls>
            <c:dLbl>
              <c:idx val="1"/>
              <c:layout>
                <c:manualLayout>
                  <c:x val="0.15511910604670368"/>
                  <c:y val="-4.382644647295194E-2"/>
                </c:manualLayout>
              </c:layout>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379C-4D9C-B748-0709A281BB5B}"/>
                </c:ext>
              </c:extLst>
            </c:dLbl>
            <c:dLbl>
              <c:idx val="2"/>
              <c:layout>
                <c:manualLayout>
                  <c:x val="6.0323810562940648E-3"/>
                  <c:y val="-1.3659832212747766E-2"/>
                </c:manualLayout>
              </c:layout>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379C-4D9C-B748-0709A281BB5B}"/>
                </c:ext>
              </c:extLst>
            </c:dLbl>
            <c:dLbl>
              <c:idx val="3"/>
              <c:layout>
                <c:manualLayout>
                  <c:x val="-5.0660411097573597E-3"/>
                  <c:y val="2.3663421803978677E-3"/>
                </c:manualLayout>
              </c:layout>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379C-4D9C-B748-0709A281BB5B}"/>
                </c:ext>
              </c:extLst>
            </c:dLbl>
            <c:dLbl>
              <c:idx val="5"/>
              <c:layout>
                <c:manualLayout>
                  <c:x val="-1.3142514229601221E-2"/>
                  <c:y val="-7.1881128769615285E-3"/>
                </c:manualLayout>
              </c:layout>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379C-4D9C-B748-0709A281BB5B}"/>
                </c:ext>
              </c:extLst>
            </c:dLbl>
            <c:spPr>
              <a:noFill/>
              <a:ln>
                <a:noFill/>
              </a:ln>
              <a:effectLst/>
            </c:spPr>
            <c:txPr>
              <a:bodyPr rot="0" vert="horz"/>
              <a:lstStyle/>
              <a:p>
                <a:pPr>
                  <a:defRPr lang="es-ES"/>
                </a:pPr>
                <a:endParaRPr lang="es-AR"/>
              </a:p>
            </c:txPr>
            <c:showPercent val="1"/>
            <c:extLst xmlns:c16r2="http://schemas.microsoft.com/office/drawing/2015/06/chart">
              <c:ext xmlns:c15="http://schemas.microsoft.com/office/drawing/2012/chart" uri="{CE6537A1-D6FC-4f65-9D91-7224C49458BB}"/>
            </c:extLst>
          </c:dLbls>
          <c:cat>
            <c:strRef>
              <c:f>'Eje Usos del tiempo'!$J$65:$K$65</c:f>
              <c:strCache>
                <c:ptCount val="2"/>
                <c:pt idx="0">
                  <c:v>Mujeres</c:v>
                </c:pt>
                <c:pt idx="1">
                  <c:v>Hombres</c:v>
                </c:pt>
              </c:strCache>
            </c:strRef>
          </c:cat>
          <c:val>
            <c:numRef>
              <c:f>'Eje Usos del tiempo'!$J$67:$K$67</c:f>
              <c:numCache>
                <c:formatCode>0%</c:formatCode>
                <c:ptCount val="2"/>
                <c:pt idx="0">
                  <c:v>0.43750000000000028</c:v>
                </c:pt>
                <c:pt idx="1">
                  <c:v>0.5625</c:v>
                </c:pt>
              </c:numCache>
            </c:numRef>
          </c:val>
          <c:extLst xmlns:c16r2="http://schemas.microsoft.com/office/drawing/2015/06/chart">
            <c:ext xmlns:c16="http://schemas.microsoft.com/office/drawing/2014/chart" uri="{C3380CC4-5D6E-409C-BE32-E72D297353CC}">
              <c16:uniqueId val="{00000004-379C-4D9C-B748-0709A281BB5B}"/>
            </c:ext>
          </c:extLst>
        </c:ser>
        <c:dLbls/>
      </c:pie3DChart>
    </c:plotArea>
    <c:legend>
      <c:legendPos val="r"/>
      <c:layout>
        <c:manualLayout>
          <c:xMode val="edge"/>
          <c:yMode val="edge"/>
          <c:x val="0.71276125668087575"/>
          <c:y val="0.29647114618271742"/>
          <c:w val="0.24119050539243353"/>
          <c:h val="0.49642194167069936"/>
        </c:manualLayout>
      </c:layout>
      <c:txPr>
        <a:bodyPr rot="0" vert="horz"/>
        <a:lstStyle/>
        <a:p>
          <a:pPr>
            <a:defRPr lang="es-ES" sz="1600"/>
          </a:pPr>
          <a:endParaRPr lang="es-AR"/>
        </a:p>
      </c:txPr>
    </c:legend>
    <c:plotVisOnly val="1"/>
    <c:dispBlanksAs val="zero"/>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es-AR"/>
  <c:style val="5"/>
  <c:chart>
    <c:title>
      <c:tx>
        <c:rich>
          <a:bodyPr/>
          <a:lstStyle/>
          <a:p>
            <a:pPr>
              <a:defRPr lang="es-ES" sz="2000"/>
            </a:pPr>
            <a:r>
              <a:rPr lang="es-AR" sz="2000" b="1" i="0" baseline="0">
                <a:effectLst/>
              </a:rPr>
              <a:t>Tiempo destinado a tareas de cuidado según género de lxs trabajadorxs</a:t>
            </a:r>
            <a:endParaRPr lang="es-AR" sz="2000">
              <a:effectLst/>
            </a:endParaRPr>
          </a:p>
        </c:rich>
      </c:tx>
      <c:layout>
        <c:manualLayout>
          <c:xMode val="edge"/>
          <c:yMode val="edge"/>
          <c:x val="0.12639693475815522"/>
          <c:y val="1.9088100713074592E-3"/>
        </c:manualLayout>
      </c:layout>
    </c:title>
    <c:view3D>
      <c:rotX val="30"/>
      <c:perspective val="0"/>
    </c:view3D>
    <c:plotArea>
      <c:layout>
        <c:manualLayout>
          <c:layoutTarget val="inner"/>
          <c:xMode val="edge"/>
          <c:yMode val="edge"/>
          <c:x val="0.1500003156997485"/>
          <c:y val="0.40244052213537501"/>
          <c:w val="0.43620781462110769"/>
          <c:h val="0.48170910982870641"/>
        </c:manualLayout>
      </c:layout>
      <c:pie3DChart>
        <c:varyColors val="1"/>
        <c:ser>
          <c:idx val="0"/>
          <c:order val="0"/>
          <c:explosion val="17"/>
          <c:dLbls>
            <c:dLbl>
              <c:idx val="1"/>
              <c:layout>
                <c:manualLayout>
                  <c:x val="9.7305222259272725E-2"/>
                  <c:y val="6.826794880728404E-2"/>
                </c:manualLayout>
              </c:layout>
              <c:spPr/>
              <c:txPr>
                <a:bodyPr/>
                <a:lstStyle/>
                <a:p>
                  <a:pPr>
                    <a:defRPr lang="es-ES"/>
                  </a:pPr>
                  <a:endParaRPr lang="es-AR"/>
                </a:p>
              </c:txPr>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F555-4E3E-8016-F3E0D324150B}"/>
                </c:ext>
              </c:extLst>
            </c:dLbl>
            <c:dLbl>
              <c:idx val="2"/>
              <c:layout>
                <c:manualLayout>
                  <c:x val="6.0323810562940648E-3"/>
                  <c:y val="-1.3659832212747766E-2"/>
                </c:manualLayout>
              </c:layout>
              <c:spPr/>
              <c:txPr>
                <a:bodyPr/>
                <a:lstStyle/>
                <a:p>
                  <a:pPr>
                    <a:defRPr lang="es-ES"/>
                  </a:pPr>
                  <a:endParaRPr lang="es-AR"/>
                </a:p>
              </c:txPr>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F555-4E3E-8016-F3E0D324150B}"/>
                </c:ext>
              </c:extLst>
            </c:dLbl>
            <c:dLbl>
              <c:idx val="3"/>
              <c:layout>
                <c:manualLayout>
                  <c:x val="-5.0660411097573597E-3"/>
                  <c:y val="2.3663421803978677E-3"/>
                </c:manualLayout>
              </c:layout>
              <c:spPr/>
              <c:txPr>
                <a:bodyPr/>
                <a:lstStyle/>
                <a:p>
                  <a:pPr>
                    <a:defRPr lang="es-ES"/>
                  </a:pPr>
                  <a:endParaRPr lang="es-AR"/>
                </a:p>
              </c:txPr>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F555-4E3E-8016-F3E0D324150B}"/>
                </c:ext>
              </c:extLst>
            </c:dLbl>
            <c:dLbl>
              <c:idx val="5"/>
              <c:layout>
                <c:manualLayout>
                  <c:x val="-1.3142514229601221E-2"/>
                  <c:y val="-7.1881128769615285E-3"/>
                </c:manualLayout>
              </c:layout>
              <c:spPr/>
              <c:txPr>
                <a:bodyPr/>
                <a:lstStyle/>
                <a:p>
                  <a:pPr>
                    <a:defRPr lang="es-ES"/>
                  </a:pPr>
                  <a:endParaRPr lang="es-AR"/>
                </a:p>
              </c:txPr>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F555-4E3E-8016-F3E0D324150B}"/>
                </c:ext>
              </c:extLst>
            </c:dLbl>
            <c:spPr>
              <a:noFill/>
              <a:ln>
                <a:noFill/>
              </a:ln>
              <a:effectLst/>
            </c:spPr>
            <c:txPr>
              <a:bodyPr/>
              <a:lstStyle/>
              <a:p>
                <a:pPr>
                  <a:defRPr lang="es-ES"/>
                </a:pPr>
                <a:endParaRPr lang="es-AR"/>
              </a:p>
            </c:txPr>
            <c:showPercent val="1"/>
            <c:extLst xmlns:c16r2="http://schemas.microsoft.com/office/drawing/2015/06/chart">
              <c:ext xmlns:c15="http://schemas.microsoft.com/office/drawing/2012/chart" uri="{CE6537A1-D6FC-4f65-9D91-7224C49458BB}"/>
            </c:extLst>
          </c:dLbls>
          <c:cat>
            <c:strRef>
              <c:f>'Eje Usos del tiempo'!$O$27:$P$27</c:f>
              <c:strCache>
                <c:ptCount val="2"/>
                <c:pt idx="0">
                  <c:v>Mujeres</c:v>
                </c:pt>
                <c:pt idx="1">
                  <c:v>Hombres</c:v>
                </c:pt>
              </c:strCache>
            </c:strRef>
          </c:cat>
          <c:val>
            <c:numRef>
              <c:f>'Eje Usos del tiempo'!$O$29:$P$29</c:f>
              <c:numCache>
                <c:formatCode>0%</c:formatCode>
                <c:ptCount val="2"/>
                <c:pt idx="0">
                  <c:v>0.66000000000000081</c:v>
                </c:pt>
                <c:pt idx="1">
                  <c:v>0.34</c:v>
                </c:pt>
              </c:numCache>
            </c:numRef>
          </c:val>
          <c:extLst xmlns:c16r2="http://schemas.microsoft.com/office/drawing/2015/06/chart">
            <c:ext xmlns:c16="http://schemas.microsoft.com/office/drawing/2014/chart" uri="{C3380CC4-5D6E-409C-BE32-E72D297353CC}">
              <c16:uniqueId val="{00000004-F555-4E3E-8016-F3E0D324150B}"/>
            </c:ext>
          </c:extLst>
        </c:ser>
        <c:dLbls/>
      </c:pie3DChart>
      <c:spPr>
        <a:noFill/>
        <a:ln w="25400">
          <a:noFill/>
        </a:ln>
      </c:spPr>
    </c:plotArea>
    <c:legend>
      <c:legendPos val="r"/>
      <c:layout>
        <c:manualLayout>
          <c:xMode val="edge"/>
          <c:yMode val="edge"/>
          <c:x val="0.71276125668087575"/>
          <c:y val="0.29647114618271742"/>
          <c:w val="0.19550007468578617"/>
          <c:h val="0.32005156435091664"/>
        </c:manualLayout>
      </c:layout>
      <c:txPr>
        <a:bodyPr/>
        <a:lstStyle/>
        <a:p>
          <a:pPr rtl="0">
            <a:defRPr lang="es-ES" sz="1800"/>
          </a:pPr>
          <a:endParaRPr lang="es-AR"/>
        </a:p>
      </c:txPr>
    </c:legend>
    <c:plotVisOnly val="1"/>
    <c:dispBlanksAs val="zero"/>
  </c:chart>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9E56E2F-408C-4B14-AE41-8524A10A97B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AR"/>
          </a:p>
        </p:txBody>
      </p:sp>
      <p:sp>
        <p:nvSpPr>
          <p:cNvPr id="3" name="Subtítulo 2">
            <a:extLst>
              <a:ext uri="{FF2B5EF4-FFF2-40B4-BE49-F238E27FC236}">
                <a16:creationId xmlns:a16="http://schemas.microsoft.com/office/drawing/2014/main" xmlns="" id="{4DEC5395-E52E-4886-9A2E-6BFD3378A5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AR"/>
          </a:p>
        </p:txBody>
      </p:sp>
      <p:sp>
        <p:nvSpPr>
          <p:cNvPr id="4" name="Marcador de fecha 3">
            <a:extLst>
              <a:ext uri="{FF2B5EF4-FFF2-40B4-BE49-F238E27FC236}">
                <a16:creationId xmlns:a16="http://schemas.microsoft.com/office/drawing/2014/main" xmlns="" id="{467BFB39-83EB-4195-82FB-2F1193EF039E}"/>
              </a:ext>
            </a:extLst>
          </p:cNvPr>
          <p:cNvSpPr>
            <a:spLocks noGrp="1"/>
          </p:cNvSpPr>
          <p:nvPr>
            <p:ph type="dt" sz="half" idx="10"/>
          </p:nvPr>
        </p:nvSpPr>
        <p:spPr/>
        <p:txBody>
          <a:bodyPr/>
          <a:lstStyle/>
          <a:p>
            <a:fld id="{5586B75A-687E-405C-8A0B-8D00578BA2C3}" type="datetimeFigureOut">
              <a:rPr lang="en-US" smtClean="0"/>
              <a:pPr/>
              <a:t>12/22/2020</a:t>
            </a:fld>
            <a:endParaRPr lang="en-US" dirty="0"/>
          </a:p>
        </p:txBody>
      </p:sp>
      <p:sp>
        <p:nvSpPr>
          <p:cNvPr id="5" name="Marcador de pie de página 4">
            <a:extLst>
              <a:ext uri="{FF2B5EF4-FFF2-40B4-BE49-F238E27FC236}">
                <a16:creationId xmlns:a16="http://schemas.microsoft.com/office/drawing/2014/main" xmlns="" id="{C6E2925A-B5CE-4EAD-96DE-ADA7288E188E}"/>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xmlns="" id="{653E73CF-9EF9-4FD0-85CE-141F35F27645}"/>
              </a:ext>
            </a:extLst>
          </p:cNvPr>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xmlns="" val="96522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510B78D-0FBD-47E3-B395-16158A227E64}"/>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xmlns="" id="{AE77CB1A-7735-4666-A3CF-35B75C9CE4D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xmlns="" id="{986B46F3-715B-4220-97A2-83CEF2218FBF}"/>
              </a:ext>
            </a:extLst>
          </p:cNvPr>
          <p:cNvSpPr>
            <a:spLocks noGrp="1"/>
          </p:cNvSpPr>
          <p:nvPr>
            <p:ph type="dt" sz="half" idx="10"/>
          </p:nvPr>
        </p:nvSpPr>
        <p:spPr/>
        <p:txBody>
          <a:bodyPr/>
          <a:lstStyle/>
          <a:p>
            <a:fld id="{5586B75A-687E-405C-8A0B-8D00578BA2C3}" type="datetimeFigureOut">
              <a:rPr lang="en-US" smtClean="0"/>
              <a:pPr/>
              <a:t>12/22/2020</a:t>
            </a:fld>
            <a:endParaRPr lang="en-US" dirty="0"/>
          </a:p>
        </p:txBody>
      </p:sp>
      <p:sp>
        <p:nvSpPr>
          <p:cNvPr id="5" name="Marcador de pie de página 4">
            <a:extLst>
              <a:ext uri="{FF2B5EF4-FFF2-40B4-BE49-F238E27FC236}">
                <a16:creationId xmlns:a16="http://schemas.microsoft.com/office/drawing/2014/main" xmlns="" id="{33B9BF0A-D134-4420-9F1F-E14B36A46B1C}"/>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xmlns="" id="{1570866F-02C1-4FF2-9DE8-BC3001CB70B8}"/>
              </a:ext>
            </a:extLst>
          </p:cNvPr>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xmlns="" val="4093235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AAC18AE-720D-475E-B84C-AE86F5051B5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xmlns="" id="{316F8E8B-97D7-4D15-9551-DCB043F9CC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xmlns="" id="{454F034A-E47A-4A8A-99A4-79015AEEB93B}"/>
              </a:ext>
            </a:extLst>
          </p:cNvPr>
          <p:cNvSpPr>
            <a:spLocks noGrp="1"/>
          </p:cNvSpPr>
          <p:nvPr>
            <p:ph type="dt" sz="half" idx="10"/>
          </p:nvPr>
        </p:nvSpPr>
        <p:spPr/>
        <p:txBody>
          <a:bodyPr/>
          <a:lstStyle/>
          <a:p>
            <a:fld id="{5586B75A-687E-405C-8A0B-8D00578BA2C3}" type="datetimeFigureOut">
              <a:rPr lang="en-US" smtClean="0"/>
              <a:pPr/>
              <a:t>12/22/2020</a:t>
            </a:fld>
            <a:endParaRPr lang="en-US" dirty="0"/>
          </a:p>
        </p:txBody>
      </p:sp>
      <p:sp>
        <p:nvSpPr>
          <p:cNvPr id="5" name="Marcador de pie de página 4">
            <a:extLst>
              <a:ext uri="{FF2B5EF4-FFF2-40B4-BE49-F238E27FC236}">
                <a16:creationId xmlns:a16="http://schemas.microsoft.com/office/drawing/2014/main" xmlns="" id="{D45ACAC2-9693-4123-8AD3-086899F4D9E3}"/>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xmlns="" id="{8E70C57E-DBDA-4773-B51B-4ECABA5EBFA3}"/>
              </a:ext>
            </a:extLst>
          </p:cNvPr>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xmlns="" val="128159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1847B4C-9DED-44A7-894D-230265938EEF}"/>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xmlns="" id="{596227AE-B3D3-40CC-BD00-C065666BFE6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contenido 3">
            <a:extLst>
              <a:ext uri="{FF2B5EF4-FFF2-40B4-BE49-F238E27FC236}">
                <a16:creationId xmlns:a16="http://schemas.microsoft.com/office/drawing/2014/main" xmlns="" id="{9ED65FA9-F2BD-4C8C-943B-8EE8FCC4BE0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fecha 4">
            <a:extLst>
              <a:ext uri="{FF2B5EF4-FFF2-40B4-BE49-F238E27FC236}">
                <a16:creationId xmlns:a16="http://schemas.microsoft.com/office/drawing/2014/main" xmlns="" id="{2C7D16D1-D404-4C8B-B7FF-A5436D94F501}"/>
              </a:ext>
            </a:extLst>
          </p:cNvPr>
          <p:cNvSpPr>
            <a:spLocks noGrp="1"/>
          </p:cNvSpPr>
          <p:nvPr>
            <p:ph type="dt" sz="half" idx="10"/>
          </p:nvPr>
        </p:nvSpPr>
        <p:spPr/>
        <p:txBody>
          <a:bodyPr/>
          <a:lstStyle/>
          <a:p>
            <a:fld id="{5586B75A-687E-405C-8A0B-8D00578BA2C3}" type="datetimeFigureOut">
              <a:rPr lang="en-US" smtClean="0"/>
              <a:pPr/>
              <a:t>12/22/2020</a:t>
            </a:fld>
            <a:endParaRPr lang="en-US" dirty="0"/>
          </a:p>
        </p:txBody>
      </p:sp>
      <p:sp>
        <p:nvSpPr>
          <p:cNvPr id="6" name="Marcador de pie de página 5">
            <a:extLst>
              <a:ext uri="{FF2B5EF4-FFF2-40B4-BE49-F238E27FC236}">
                <a16:creationId xmlns:a16="http://schemas.microsoft.com/office/drawing/2014/main" xmlns="" id="{CACBED82-9AD3-4086-A3DF-8EB568E47BAB}"/>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xmlns="" id="{F6EBB46F-38BE-4B25-B714-96497A9DE2E0}"/>
              </a:ext>
            </a:extLst>
          </p:cNvPr>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xmlns="" val="4431851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A5EE493-47D5-4558-A8DA-B6B581AE325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xmlns="" id="{9BC7F3B3-36C8-4ECB-A757-D933B63A0A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xmlns="" id="{9B5A9725-FADA-4B18-9003-EC09736B2801}"/>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texto 4">
            <a:extLst>
              <a:ext uri="{FF2B5EF4-FFF2-40B4-BE49-F238E27FC236}">
                <a16:creationId xmlns:a16="http://schemas.microsoft.com/office/drawing/2014/main" xmlns="" id="{A8A8A32A-A974-4A03-8E85-924952AAE6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xmlns="" id="{5446C4E3-6A33-4AE3-B7ED-650A06BA413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7" name="Marcador de fecha 6">
            <a:extLst>
              <a:ext uri="{FF2B5EF4-FFF2-40B4-BE49-F238E27FC236}">
                <a16:creationId xmlns:a16="http://schemas.microsoft.com/office/drawing/2014/main" xmlns="" id="{6565C417-C9A1-46BD-BBF5-692C30BEBAE3}"/>
              </a:ext>
            </a:extLst>
          </p:cNvPr>
          <p:cNvSpPr>
            <a:spLocks noGrp="1"/>
          </p:cNvSpPr>
          <p:nvPr>
            <p:ph type="dt" sz="half" idx="10"/>
          </p:nvPr>
        </p:nvSpPr>
        <p:spPr/>
        <p:txBody>
          <a:bodyPr/>
          <a:lstStyle/>
          <a:p>
            <a:fld id="{5586B75A-687E-405C-8A0B-8D00578BA2C3}" type="datetimeFigureOut">
              <a:rPr lang="en-US" smtClean="0"/>
              <a:pPr/>
              <a:t>12/22/2020</a:t>
            </a:fld>
            <a:endParaRPr lang="en-US" dirty="0"/>
          </a:p>
        </p:txBody>
      </p:sp>
      <p:sp>
        <p:nvSpPr>
          <p:cNvPr id="8" name="Marcador de pie de página 7">
            <a:extLst>
              <a:ext uri="{FF2B5EF4-FFF2-40B4-BE49-F238E27FC236}">
                <a16:creationId xmlns:a16="http://schemas.microsoft.com/office/drawing/2014/main" xmlns="" id="{8BF06DA3-6A27-4249-A5CB-1D2BB00AE117}"/>
              </a:ext>
            </a:extLst>
          </p:cNvPr>
          <p:cNvSpPr>
            <a:spLocks noGrp="1"/>
          </p:cNvSpPr>
          <p:nvPr>
            <p:ph type="ftr" sz="quarter" idx="11"/>
          </p:nvPr>
        </p:nvSpPr>
        <p:spPr/>
        <p:txBody>
          <a:bodyPr/>
          <a:lstStyle/>
          <a:p>
            <a:endParaRPr lang="en-US" dirty="0"/>
          </a:p>
        </p:txBody>
      </p:sp>
      <p:sp>
        <p:nvSpPr>
          <p:cNvPr id="9" name="Marcador de número de diapositiva 8">
            <a:extLst>
              <a:ext uri="{FF2B5EF4-FFF2-40B4-BE49-F238E27FC236}">
                <a16:creationId xmlns:a16="http://schemas.microsoft.com/office/drawing/2014/main" xmlns="" id="{7B6BBD38-D253-45A5-A296-ECE432549389}"/>
              </a:ext>
            </a:extLst>
          </p:cNvPr>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xmlns="" val="372800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E898476-9B50-4901-83B5-E7701DF62A0D}"/>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fecha 2">
            <a:extLst>
              <a:ext uri="{FF2B5EF4-FFF2-40B4-BE49-F238E27FC236}">
                <a16:creationId xmlns:a16="http://schemas.microsoft.com/office/drawing/2014/main" xmlns="" id="{5540F070-B90D-464A-A411-4CFD53E8E4CE}"/>
              </a:ext>
            </a:extLst>
          </p:cNvPr>
          <p:cNvSpPr>
            <a:spLocks noGrp="1"/>
          </p:cNvSpPr>
          <p:nvPr>
            <p:ph type="dt" sz="half" idx="10"/>
          </p:nvPr>
        </p:nvSpPr>
        <p:spPr/>
        <p:txBody>
          <a:bodyPr/>
          <a:lstStyle/>
          <a:p>
            <a:fld id="{5586B75A-687E-405C-8A0B-8D00578BA2C3}" type="datetimeFigureOut">
              <a:rPr lang="en-US" smtClean="0"/>
              <a:pPr/>
              <a:t>12/22/2020</a:t>
            </a:fld>
            <a:endParaRPr lang="en-US" dirty="0"/>
          </a:p>
        </p:txBody>
      </p:sp>
      <p:sp>
        <p:nvSpPr>
          <p:cNvPr id="4" name="Marcador de pie de página 3">
            <a:extLst>
              <a:ext uri="{FF2B5EF4-FFF2-40B4-BE49-F238E27FC236}">
                <a16:creationId xmlns:a16="http://schemas.microsoft.com/office/drawing/2014/main" xmlns="" id="{DB9A13D8-4C00-4843-98E8-65973AB3C569}"/>
              </a:ext>
            </a:extLst>
          </p:cNvPr>
          <p:cNvSpPr>
            <a:spLocks noGrp="1"/>
          </p:cNvSpPr>
          <p:nvPr>
            <p:ph type="ftr" sz="quarter" idx="11"/>
          </p:nvPr>
        </p:nvSpPr>
        <p:spPr/>
        <p:txBody>
          <a:bodyPr/>
          <a:lstStyle/>
          <a:p>
            <a:endParaRPr lang="en-US" dirty="0"/>
          </a:p>
        </p:txBody>
      </p:sp>
      <p:sp>
        <p:nvSpPr>
          <p:cNvPr id="5" name="Marcador de número de diapositiva 4">
            <a:extLst>
              <a:ext uri="{FF2B5EF4-FFF2-40B4-BE49-F238E27FC236}">
                <a16:creationId xmlns:a16="http://schemas.microsoft.com/office/drawing/2014/main" xmlns="" id="{5819E284-8839-452C-8D70-06228AD8B9EB}"/>
              </a:ext>
            </a:extLst>
          </p:cNvPr>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xmlns="" val="3034494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xmlns="" id="{B2971B87-712A-44FC-BEF1-1BDE57D05FA9}"/>
              </a:ext>
            </a:extLst>
          </p:cNvPr>
          <p:cNvSpPr>
            <a:spLocks noGrp="1"/>
          </p:cNvSpPr>
          <p:nvPr>
            <p:ph type="dt" sz="half" idx="10"/>
          </p:nvPr>
        </p:nvSpPr>
        <p:spPr/>
        <p:txBody>
          <a:bodyPr/>
          <a:lstStyle/>
          <a:p>
            <a:fld id="{5586B75A-687E-405C-8A0B-8D00578BA2C3}" type="datetimeFigureOut">
              <a:rPr lang="en-US" smtClean="0"/>
              <a:pPr/>
              <a:t>12/22/2020</a:t>
            </a:fld>
            <a:endParaRPr lang="en-US" dirty="0"/>
          </a:p>
        </p:txBody>
      </p:sp>
      <p:sp>
        <p:nvSpPr>
          <p:cNvPr id="3" name="Marcador de pie de página 2">
            <a:extLst>
              <a:ext uri="{FF2B5EF4-FFF2-40B4-BE49-F238E27FC236}">
                <a16:creationId xmlns:a16="http://schemas.microsoft.com/office/drawing/2014/main" xmlns="" id="{3B853C97-9567-4156-930B-8C7766ACF079}"/>
              </a:ext>
            </a:extLst>
          </p:cNvPr>
          <p:cNvSpPr>
            <a:spLocks noGrp="1"/>
          </p:cNvSpPr>
          <p:nvPr>
            <p:ph type="ftr" sz="quarter" idx="11"/>
          </p:nvPr>
        </p:nvSpPr>
        <p:spPr/>
        <p:txBody>
          <a:bodyPr/>
          <a:lstStyle/>
          <a:p>
            <a:endParaRPr lang="en-US" dirty="0"/>
          </a:p>
        </p:txBody>
      </p:sp>
      <p:sp>
        <p:nvSpPr>
          <p:cNvPr id="4" name="Marcador de número de diapositiva 3">
            <a:extLst>
              <a:ext uri="{FF2B5EF4-FFF2-40B4-BE49-F238E27FC236}">
                <a16:creationId xmlns:a16="http://schemas.microsoft.com/office/drawing/2014/main" xmlns="" id="{5E386C83-FF4F-4985-806D-5D229EEE8B7F}"/>
              </a:ext>
            </a:extLst>
          </p:cNvPr>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xmlns="" val="2750513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074FD64-CC7D-42F8-AA4B-C11451955FC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xmlns="" id="{F1E85ADC-8D7B-4BBC-B11A-FB501350FA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texto 3">
            <a:extLst>
              <a:ext uri="{FF2B5EF4-FFF2-40B4-BE49-F238E27FC236}">
                <a16:creationId xmlns:a16="http://schemas.microsoft.com/office/drawing/2014/main" xmlns="" id="{051632ED-BD7D-4626-9756-4031533884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09FD21B7-C1BA-4D94-8322-767AD99F54B9}"/>
              </a:ext>
            </a:extLst>
          </p:cNvPr>
          <p:cNvSpPr>
            <a:spLocks noGrp="1"/>
          </p:cNvSpPr>
          <p:nvPr>
            <p:ph type="dt" sz="half" idx="10"/>
          </p:nvPr>
        </p:nvSpPr>
        <p:spPr/>
        <p:txBody>
          <a:bodyPr/>
          <a:lstStyle/>
          <a:p>
            <a:fld id="{5586B75A-687E-405C-8A0B-8D00578BA2C3}" type="datetimeFigureOut">
              <a:rPr lang="en-US" smtClean="0"/>
              <a:pPr/>
              <a:t>12/22/2020</a:t>
            </a:fld>
            <a:endParaRPr lang="en-US" dirty="0"/>
          </a:p>
        </p:txBody>
      </p:sp>
      <p:sp>
        <p:nvSpPr>
          <p:cNvPr id="6" name="Marcador de pie de página 5">
            <a:extLst>
              <a:ext uri="{FF2B5EF4-FFF2-40B4-BE49-F238E27FC236}">
                <a16:creationId xmlns:a16="http://schemas.microsoft.com/office/drawing/2014/main" xmlns="" id="{D196FE3C-25C8-4995-B75C-EFA574FC55F2}"/>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xmlns="" id="{C59A7D99-781A-4876-BEAF-3CA8A49E6C69}"/>
              </a:ext>
            </a:extLst>
          </p:cNvPr>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xmlns="" val="2625734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D3B934E-2A6D-4102-AAAD-9C7364B663B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posición de imagen 2">
            <a:extLst>
              <a:ext uri="{FF2B5EF4-FFF2-40B4-BE49-F238E27FC236}">
                <a16:creationId xmlns:a16="http://schemas.microsoft.com/office/drawing/2014/main" xmlns="" id="{8B94D66D-DE73-42F1-B4DE-D3052017FF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Marcador de texto 3">
            <a:extLst>
              <a:ext uri="{FF2B5EF4-FFF2-40B4-BE49-F238E27FC236}">
                <a16:creationId xmlns:a16="http://schemas.microsoft.com/office/drawing/2014/main" xmlns="" id="{6CF5F5F8-DF09-4A15-88E7-B92AF63FB8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5732E263-BFFC-4FC7-B2DA-1C9EE25B5E13}"/>
              </a:ext>
            </a:extLst>
          </p:cNvPr>
          <p:cNvSpPr>
            <a:spLocks noGrp="1"/>
          </p:cNvSpPr>
          <p:nvPr>
            <p:ph type="dt" sz="half" idx="10"/>
          </p:nvPr>
        </p:nvSpPr>
        <p:spPr/>
        <p:txBody>
          <a:bodyPr/>
          <a:lstStyle/>
          <a:p>
            <a:fld id="{5586B75A-687E-405C-8A0B-8D00578BA2C3}" type="datetimeFigureOut">
              <a:rPr lang="en-US" smtClean="0"/>
              <a:pPr/>
              <a:t>12/22/2020</a:t>
            </a:fld>
            <a:endParaRPr lang="en-US" dirty="0"/>
          </a:p>
        </p:txBody>
      </p:sp>
      <p:sp>
        <p:nvSpPr>
          <p:cNvPr id="6" name="Marcador de pie de página 5">
            <a:extLst>
              <a:ext uri="{FF2B5EF4-FFF2-40B4-BE49-F238E27FC236}">
                <a16:creationId xmlns:a16="http://schemas.microsoft.com/office/drawing/2014/main" xmlns="" id="{6E0854D1-E7CC-48CD-A7B4-030A9777E7C2}"/>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xmlns="" id="{3ABDE946-1491-4B2F-A148-3DC9A4DFE60A}"/>
              </a:ext>
            </a:extLst>
          </p:cNvPr>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xmlns="" val="3070041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BB77C5F-6622-4A73-89DA-C20A026F1674}"/>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texto vertical 2">
            <a:extLst>
              <a:ext uri="{FF2B5EF4-FFF2-40B4-BE49-F238E27FC236}">
                <a16:creationId xmlns:a16="http://schemas.microsoft.com/office/drawing/2014/main" xmlns="" id="{C8111724-AB08-4E3C-B604-F0B9EA89E1A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xmlns="" id="{CDD88E9E-3F47-4B0F-9F7C-65465FD044DA}"/>
              </a:ext>
            </a:extLst>
          </p:cNvPr>
          <p:cNvSpPr>
            <a:spLocks noGrp="1"/>
          </p:cNvSpPr>
          <p:nvPr>
            <p:ph type="dt" sz="half" idx="10"/>
          </p:nvPr>
        </p:nvSpPr>
        <p:spPr/>
        <p:txBody>
          <a:bodyPr/>
          <a:lstStyle/>
          <a:p>
            <a:fld id="{5586B75A-687E-405C-8A0B-8D00578BA2C3}" type="datetimeFigureOut">
              <a:rPr lang="en-US" smtClean="0"/>
              <a:pPr/>
              <a:t>12/22/2020</a:t>
            </a:fld>
            <a:endParaRPr lang="en-US" dirty="0"/>
          </a:p>
        </p:txBody>
      </p:sp>
      <p:sp>
        <p:nvSpPr>
          <p:cNvPr id="5" name="Marcador de pie de página 4">
            <a:extLst>
              <a:ext uri="{FF2B5EF4-FFF2-40B4-BE49-F238E27FC236}">
                <a16:creationId xmlns:a16="http://schemas.microsoft.com/office/drawing/2014/main" xmlns="" id="{4014CC78-DCC0-47CE-AEFB-D0DA1413CC64}"/>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xmlns="" id="{2D576D7C-856D-41AA-851E-A6F3BC366162}"/>
              </a:ext>
            </a:extLst>
          </p:cNvPr>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xmlns="" val="2428641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104EEF85-71FE-42A2-8324-F08471835FC6}"/>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AR"/>
          </a:p>
        </p:txBody>
      </p:sp>
      <p:sp>
        <p:nvSpPr>
          <p:cNvPr id="3" name="Marcador de texto vertical 2">
            <a:extLst>
              <a:ext uri="{FF2B5EF4-FFF2-40B4-BE49-F238E27FC236}">
                <a16:creationId xmlns:a16="http://schemas.microsoft.com/office/drawing/2014/main" xmlns="" id="{FFD00483-CFC3-4CC9-8397-3B9B1D951D7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xmlns="" id="{6137BD93-9891-4ECF-A48F-DCC01F578527}"/>
              </a:ext>
            </a:extLst>
          </p:cNvPr>
          <p:cNvSpPr>
            <a:spLocks noGrp="1"/>
          </p:cNvSpPr>
          <p:nvPr>
            <p:ph type="dt" sz="half" idx="10"/>
          </p:nvPr>
        </p:nvSpPr>
        <p:spPr/>
        <p:txBody>
          <a:bodyPr/>
          <a:lstStyle/>
          <a:p>
            <a:fld id="{5586B75A-687E-405C-8A0B-8D00578BA2C3}" type="datetimeFigureOut">
              <a:rPr lang="en-US" smtClean="0"/>
              <a:pPr/>
              <a:t>12/22/2020</a:t>
            </a:fld>
            <a:endParaRPr lang="en-US" dirty="0"/>
          </a:p>
        </p:txBody>
      </p:sp>
      <p:sp>
        <p:nvSpPr>
          <p:cNvPr id="5" name="Marcador de pie de página 4">
            <a:extLst>
              <a:ext uri="{FF2B5EF4-FFF2-40B4-BE49-F238E27FC236}">
                <a16:creationId xmlns:a16="http://schemas.microsoft.com/office/drawing/2014/main" xmlns="" id="{9974E725-5E44-4F8E-A7FE-83B2D6D8EACB}"/>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xmlns="" id="{49A4460E-8CC5-4209-B2E0-864AAE0B2EC9}"/>
              </a:ext>
            </a:extLst>
          </p:cNvPr>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xmlns="" val="3245878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xmlns="" id="{F0B2C12E-2E94-4753-BF31-23A61B6B93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xmlns="" id="{CE0CA665-EE18-4266-A9CC-566F5E3AE3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xmlns="" id="{B5F6A664-69EF-4B3B-9EEE-F01E18725B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86B75A-687E-405C-8A0B-8D00578BA2C3}" type="datetimeFigureOut">
              <a:rPr lang="en-US" smtClean="0"/>
              <a:pPr/>
              <a:t>12/22/2020</a:t>
            </a:fld>
            <a:endParaRPr lang="en-US" dirty="0"/>
          </a:p>
        </p:txBody>
      </p:sp>
      <p:sp>
        <p:nvSpPr>
          <p:cNvPr id="5" name="Marcador de pie de página 4">
            <a:extLst>
              <a:ext uri="{FF2B5EF4-FFF2-40B4-BE49-F238E27FC236}">
                <a16:creationId xmlns:a16="http://schemas.microsoft.com/office/drawing/2014/main" xmlns="" id="{9CDAEE77-2806-4D9C-9F5A-5399306845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Marcador de número de diapositiva 5">
            <a:extLst>
              <a:ext uri="{FF2B5EF4-FFF2-40B4-BE49-F238E27FC236}">
                <a16:creationId xmlns:a16="http://schemas.microsoft.com/office/drawing/2014/main" xmlns="" id="{D301D888-8C1A-46D6-9976-E4514CBB76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xmlns="" val="2998873513"/>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chart" Target="../charts/chart2.xml"/></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chart" Target="../charts/chart4.xml"/><Relationship Id="rId4" Type="http://schemas.openxmlformats.org/officeDocument/2006/relationships/chart" Target="../charts/chart3.xml"/></Relationships>
</file>

<file path=ppt/slides/_rels/slide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chart" Target="../charts/chart5.xml"/></Relationships>
</file>

<file path=ppt/slides/_rels/slide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chart" Target="../charts/chart6.xml"/></Relationships>
</file>

<file path=ppt/slides/_rels/slide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chart" Target="../charts/chart7.xml"/></Relationships>
</file>

<file path=ppt/slides/_rels/slide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4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4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1.jpeg"/></Relationships>
</file>

<file path=ppt/slides/_rels/slide4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4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4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5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5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5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40.png"/></Relationships>
</file>

<file path=ppt/slides/_rels/slide5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5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5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1.jpeg"/></Relationships>
</file>

<file path=ppt/slides/_rels/slide5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5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5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45.png"/></Relationships>
</file>

<file path=ppt/slides/_rels/slide5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46.png"/></Relationships>
</file>

<file path=ppt/slides/_rels/slide6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47.png"/></Relationships>
</file>

<file path=ppt/slides/_rels/slide6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48.png"/></Relationships>
</file>

<file path=ppt/slides/_rels/slide6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49.png"/></Relationships>
</file>

<file path=ppt/slides/_rels/slide6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50.png"/></Relationships>
</file>

<file path=ppt/slides/_rels/slide6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51.png"/></Relationships>
</file>

<file path=ppt/slides/_rels/slide6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52.png"/></Relationships>
</file>

<file path=ppt/slides/_rels/slide6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53.png"/></Relationships>
</file>

<file path=ppt/slides/_rels/slide6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posición de imagen 9">
            <a:extLst>
              <a:ext uri="{FF2B5EF4-FFF2-40B4-BE49-F238E27FC236}">
                <a16:creationId xmlns:a16="http://schemas.microsoft.com/office/drawing/2014/main" xmlns="" id="{A83BC148-98DA-4070-804E-0E288967AFF8}"/>
              </a:ext>
            </a:extLst>
          </p:cNvPr>
          <p:cNvPicPr>
            <a:picLocks noGrp="1" noChangeAspect="1"/>
          </p:cNvPicPr>
          <p:nvPr>
            <p:ph type="pic" idx="4294967295"/>
          </p:nvPr>
        </p:nvPicPr>
        <p:blipFill>
          <a:blip r:embed="rId2"/>
          <a:srcRect t="17156" b="17156"/>
          <a:stretch>
            <a:fillRect/>
          </a:stretch>
        </p:blipFill>
        <p:spPr>
          <a:xfrm>
            <a:off x="4704622" y="313228"/>
            <a:ext cx="3458766" cy="2272207"/>
          </a:xfrm>
        </p:spPr>
      </p:pic>
      <p:sp>
        <p:nvSpPr>
          <p:cNvPr id="14" name="CuadroTexto 13">
            <a:extLst>
              <a:ext uri="{FF2B5EF4-FFF2-40B4-BE49-F238E27FC236}">
                <a16:creationId xmlns:a16="http://schemas.microsoft.com/office/drawing/2014/main" xmlns="" id="{5CFA50FA-8AA8-4A11-8227-B9E616870801}"/>
              </a:ext>
            </a:extLst>
          </p:cNvPr>
          <p:cNvSpPr txBox="1"/>
          <p:nvPr/>
        </p:nvSpPr>
        <p:spPr>
          <a:xfrm>
            <a:off x="1884382" y="2942903"/>
            <a:ext cx="9071113" cy="1754326"/>
          </a:xfrm>
          <a:prstGeom prst="rect">
            <a:avLst/>
          </a:prstGeom>
          <a:noFill/>
        </p:spPr>
        <p:txBody>
          <a:bodyPr wrap="square">
            <a:spAutoFit/>
          </a:bodyPr>
          <a:lstStyle/>
          <a:p>
            <a:pPr algn="ctr"/>
            <a:endParaRPr lang="es-AR" sz="1200" dirty="0">
              <a:effectLst/>
              <a:latin typeface="Corbel" panose="020B0503020204020204" pitchFamily="34" charset="0"/>
              <a:ea typeface="Times New Roman" panose="02020603050405020304" pitchFamily="18" charset="0"/>
              <a:cs typeface="Times New Roman" panose="02020603050405020304" pitchFamily="18" charset="0"/>
            </a:endParaRPr>
          </a:p>
          <a:p>
            <a:pPr algn="ctr"/>
            <a:r>
              <a:rPr lang="es-AR" sz="3200" b="1" cap="small" spc="25" dirty="0">
                <a:effectLst/>
                <a:latin typeface="Corbel" panose="020B0503020204020204" pitchFamily="34" charset="0"/>
                <a:ea typeface="Times New Roman" panose="02020603050405020304" pitchFamily="18" charset="0"/>
                <a:cs typeface="Times New Roman" panose="02020603050405020304" pitchFamily="18" charset="0"/>
              </a:rPr>
              <a:t>El impacto de la pandemia del COVID-19 en los y las trabajadores/as del Estado de la provincia de Córdoba</a:t>
            </a:r>
            <a:endParaRPr lang="es-AR" sz="1200" dirty="0">
              <a:effectLst/>
              <a:latin typeface="Corbel" panose="020B0503020204020204" pitchFamily="34" charset="0"/>
              <a:ea typeface="Times New Roman" panose="02020603050405020304" pitchFamily="18" charset="0"/>
              <a:cs typeface="Times New Roman" panose="02020603050405020304" pitchFamily="18" charset="0"/>
            </a:endParaRPr>
          </a:p>
        </p:txBody>
      </p:sp>
      <p:sp>
        <p:nvSpPr>
          <p:cNvPr id="18" name="Diagrama de flujo: entrada manual 17">
            <a:extLst>
              <a:ext uri="{FF2B5EF4-FFF2-40B4-BE49-F238E27FC236}">
                <a16:creationId xmlns:a16="http://schemas.microsoft.com/office/drawing/2014/main" xmlns="" id="{298109B9-4BA0-4BD0-9521-FF1489A7644F}"/>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9" name="Elipse 18">
            <a:extLst>
              <a:ext uri="{FF2B5EF4-FFF2-40B4-BE49-F238E27FC236}">
                <a16:creationId xmlns:a16="http://schemas.microsoft.com/office/drawing/2014/main" xmlns="" id="{E9BCE876-DDCA-4AB3-A899-51A9A4AADE45}"/>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0" name="Rectángulo 19">
            <a:extLst>
              <a:ext uri="{FF2B5EF4-FFF2-40B4-BE49-F238E27FC236}">
                <a16:creationId xmlns:a16="http://schemas.microsoft.com/office/drawing/2014/main" xmlns="" id="{2A41981E-474A-45C7-85B7-74AE64227A45}"/>
              </a:ext>
            </a:extLst>
          </p:cNvPr>
          <p:cNvSpPr/>
          <p:nvPr/>
        </p:nvSpPr>
        <p:spPr>
          <a:xfrm>
            <a:off x="1884382" y="2959641"/>
            <a:ext cx="9355016" cy="1828800"/>
          </a:xfrm>
          <a:prstGeom prst="rect">
            <a:avLst/>
          </a:prstGeom>
          <a:noFill/>
          <a:ln w="28575">
            <a:solidFill>
              <a:srgbClr val="00914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AR"/>
          </a:p>
        </p:txBody>
      </p:sp>
      <p:sp>
        <p:nvSpPr>
          <p:cNvPr id="24" name="CuadroTexto 23">
            <a:extLst>
              <a:ext uri="{FF2B5EF4-FFF2-40B4-BE49-F238E27FC236}">
                <a16:creationId xmlns:a16="http://schemas.microsoft.com/office/drawing/2014/main" xmlns="" id="{991293D6-38B3-4E91-8BD2-E34D85903DDE}"/>
              </a:ext>
            </a:extLst>
          </p:cNvPr>
          <p:cNvSpPr txBox="1"/>
          <p:nvPr/>
        </p:nvSpPr>
        <p:spPr>
          <a:xfrm>
            <a:off x="3342631" y="5049826"/>
            <a:ext cx="6154614" cy="523220"/>
          </a:xfrm>
          <a:prstGeom prst="rect">
            <a:avLst/>
          </a:prstGeom>
          <a:noFill/>
        </p:spPr>
        <p:txBody>
          <a:bodyPr wrap="square">
            <a:spAutoFit/>
          </a:bodyPr>
          <a:lstStyle/>
          <a:p>
            <a:pPr algn="ctr"/>
            <a:r>
              <a:rPr lang="es-AR" sz="2800" b="1" dirty="0">
                <a:solidFill>
                  <a:srgbClr val="333333"/>
                </a:solidFill>
                <a:effectLst/>
                <a:latin typeface="Bahnschrift SemiBold Condensed" panose="020B0502040204020203" pitchFamily="34" charset="0"/>
                <a:ea typeface="Times New Roman" panose="02020603050405020304" pitchFamily="18" charset="0"/>
                <a:cs typeface="Times New Roman" panose="02020603050405020304" pitchFamily="18" charset="0"/>
              </a:rPr>
              <a:t>Informe Preliminar</a:t>
            </a:r>
            <a:endParaRPr lang="es-AR" sz="2800" b="1" dirty="0">
              <a:solidFill>
                <a:srgbClr val="333333"/>
              </a:solidFill>
              <a:latin typeface="Bahnschrift SemiBold Condensed" panose="020B0502040204020203"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26040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posición de imagen 9">
            <a:extLst>
              <a:ext uri="{FF2B5EF4-FFF2-40B4-BE49-F238E27FC236}">
                <a16:creationId xmlns:a16="http://schemas.microsoft.com/office/drawing/2014/main" xmlns="" id="{A83BC148-98DA-4070-804E-0E288967AFF8}"/>
              </a:ext>
            </a:extLst>
          </p:cNvPr>
          <p:cNvPicPr>
            <a:picLocks noGrp="1" noChangeAspect="1"/>
          </p:cNvPicPr>
          <p:nvPr>
            <p:ph type="pic" idx="4294967295"/>
          </p:nvPr>
        </p:nvPicPr>
        <p:blipFill>
          <a:blip r:embed="rId2"/>
          <a:srcRect t="17156" b="17156"/>
          <a:stretch>
            <a:fillRect/>
          </a:stretch>
        </p:blipFill>
        <p:spPr>
          <a:xfrm>
            <a:off x="4366617" y="445750"/>
            <a:ext cx="3458766" cy="2272207"/>
          </a:xfrm>
        </p:spPr>
      </p:pic>
      <p:sp>
        <p:nvSpPr>
          <p:cNvPr id="14" name="CuadroTexto 13">
            <a:extLst>
              <a:ext uri="{FF2B5EF4-FFF2-40B4-BE49-F238E27FC236}">
                <a16:creationId xmlns:a16="http://schemas.microsoft.com/office/drawing/2014/main" xmlns="" id="{5CFA50FA-8AA8-4A11-8227-B9E616870801}"/>
              </a:ext>
            </a:extLst>
          </p:cNvPr>
          <p:cNvSpPr txBox="1"/>
          <p:nvPr/>
        </p:nvSpPr>
        <p:spPr>
          <a:xfrm>
            <a:off x="1418492" y="3310279"/>
            <a:ext cx="9525739" cy="1261884"/>
          </a:xfrm>
          <a:prstGeom prst="rect">
            <a:avLst/>
          </a:prstGeom>
          <a:noFill/>
        </p:spPr>
        <p:txBody>
          <a:bodyPr wrap="square">
            <a:spAutoFit/>
          </a:bodyPr>
          <a:lstStyle/>
          <a:p>
            <a:pPr algn="ctr"/>
            <a:endParaRPr lang="es-AR" sz="1200" dirty="0">
              <a:effectLst/>
              <a:latin typeface="Corbel" panose="020B0503020204020204" pitchFamily="34" charset="0"/>
              <a:ea typeface="Times New Roman" panose="02020603050405020304" pitchFamily="18" charset="0"/>
              <a:cs typeface="Times New Roman" panose="02020603050405020304" pitchFamily="18" charset="0"/>
            </a:endParaRPr>
          </a:p>
          <a:p>
            <a:pPr algn="ctr"/>
            <a:r>
              <a:rPr lang="es-ES" sz="32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Caracterización del universo de </a:t>
            </a:r>
            <a:r>
              <a:rPr lang="es-ES" sz="3200" dirty="0" err="1">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lxs</a:t>
            </a:r>
            <a:r>
              <a:rPr lang="es-ES" sz="32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 </a:t>
            </a:r>
            <a:r>
              <a:rPr lang="es-ES" sz="3200" dirty="0" err="1">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trabajadorxs</a:t>
            </a:r>
            <a:r>
              <a:rPr lang="es-ES" sz="32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 encuestados</a:t>
            </a:r>
            <a:endParaRPr lang="es-AR"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endParaRPr>
          </a:p>
        </p:txBody>
      </p:sp>
      <p:sp>
        <p:nvSpPr>
          <p:cNvPr id="18" name="Diagrama de flujo: entrada manual 17">
            <a:extLst>
              <a:ext uri="{FF2B5EF4-FFF2-40B4-BE49-F238E27FC236}">
                <a16:creationId xmlns:a16="http://schemas.microsoft.com/office/drawing/2014/main" xmlns="" id="{298109B9-4BA0-4BD0-9521-FF1489A7644F}"/>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9" name="Elipse 18">
            <a:extLst>
              <a:ext uri="{FF2B5EF4-FFF2-40B4-BE49-F238E27FC236}">
                <a16:creationId xmlns:a16="http://schemas.microsoft.com/office/drawing/2014/main" xmlns="" id="{E9BCE876-DDCA-4AB3-A899-51A9A4AADE45}"/>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0" name="Rectángulo 19">
            <a:extLst>
              <a:ext uri="{FF2B5EF4-FFF2-40B4-BE49-F238E27FC236}">
                <a16:creationId xmlns:a16="http://schemas.microsoft.com/office/drawing/2014/main" xmlns="" id="{2A41981E-474A-45C7-85B7-74AE64227A45}"/>
              </a:ext>
            </a:extLst>
          </p:cNvPr>
          <p:cNvSpPr/>
          <p:nvPr/>
        </p:nvSpPr>
        <p:spPr>
          <a:xfrm>
            <a:off x="1418492" y="3026821"/>
            <a:ext cx="9355016" cy="1828800"/>
          </a:xfrm>
          <a:prstGeom prst="rect">
            <a:avLst/>
          </a:prstGeom>
          <a:noFill/>
          <a:ln w="28575">
            <a:solidFill>
              <a:srgbClr val="00914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AR"/>
          </a:p>
        </p:txBody>
      </p:sp>
    </p:spTree>
    <p:extLst>
      <p:ext uri="{BB962C8B-B14F-4D97-AF65-F5344CB8AC3E}">
        <p14:creationId xmlns:p14="http://schemas.microsoft.com/office/powerpoint/2010/main" xmlns="" val="1597619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13205" y="458580"/>
            <a:ext cx="9735456" cy="1200329"/>
          </a:xfrm>
          <a:prstGeom prst="rect">
            <a:avLst/>
          </a:prstGeom>
          <a:noFill/>
        </p:spPr>
        <p:txBody>
          <a:bodyPr wrap="square">
            <a:spAutoFit/>
          </a:bodyPr>
          <a:lstStyle/>
          <a:p>
            <a:pPr algn="ctr"/>
            <a:r>
              <a:rPr lang="es-ES"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Caracterización del universo de </a:t>
            </a:r>
            <a:r>
              <a:rPr lang="es-ES" sz="3600" dirty="0" err="1">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lxs</a:t>
            </a:r>
            <a:r>
              <a:rPr lang="es-ES"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 </a:t>
            </a:r>
            <a:r>
              <a:rPr lang="es-ES" sz="3600" dirty="0" err="1">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trabajadorxs</a:t>
            </a:r>
            <a:r>
              <a:rPr lang="es-ES"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 encuestados</a:t>
            </a:r>
            <a:endParaRPr lang="es-AR" sz="40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endParaRPr>
          </a:p>
        </p:txBody>
      </p:sp>
      <p:sp>
        <p:nvSpPr>
          <p:cNvPr id="2" name="CuadroTexto 1">
            <a:extLst>
              <a:ext uri="{FF2B5EF4-FFF2-40B4-BE49-F238E27FC236}">
                <a16:creationId xmlns:a16="http://schemas.microsoft.com/office/drawing/2014/main" xmlns="" id="{3C61DD35-D377-4FBB-A629-E6E662B57E38}"/>
              </a:ext>
            </a:extLst>
          </p:cNvPr>
          <p:cNvSpPr txBox="1"/>
          <p:nvPr/>
        </p:nvSpPr>
        <p:spPr>
          <a:xfrm>
            <a:off x="-58718" y="1876790"/>
            <a:ext cx="9071113" cy="1107996"/>
          </a:xfrm>
          <a:prstGeom prst="rect">
            <a:avLst/>
          </a:prstGeom>
          <a:noFill/>
        </p:spPr>
        <p:txBody>
          <a:bodyPr wrap="square" rtlCol="0">
            <a:spAutoFit/>
          </a:bodyPr>
          <a:lstStyle/>
          <a:p>
            <a:pPr marL="457200" indent="-457200" algn="ctr">
              <a:buFont typeface="Arial" panose="020B0604020202020204" pitchFamily="34" charset="0"/>
              <a:buChar char="•"/>
            </a:pPr>
            <a:r>
              <a:rPr lang="es-AR" sz="2800" b="1" i="1" dirty="0">
                <a:effectLst/>
                <a:latin typeface="Calibri" panose="020F0502020204030204" pitchFamily="34" charset="0"/>
                <a:ea typeface="Calibri" panose="020F0502020204030204" pitchFamily="34" charset="0"/>
                <a:cs typeface="Times New Roman" panose="02020603050405020304" pitchFamily="18" charset="0"/>
              </a:rPr>
              <a:t>Composición de </a:t>
            </a:r>
            <a:r>
              <a:rPr lang="es-AR" sz="2800" b="1" i="1" dirty="0" err="1">
                <a:effectLst/>
                <a:latin typeface="Calibri" panose="020F0502020204030204" pitchFamily="34" charset="0"/>
                <a:ea typeface="Calibri" panose="020F0502020204030204" pitchFamily="34" charset="0"/>
                <a:cs typeface="Times New Roman" panose="02020603050405020304" pitchFamily="18" charset="0"/>
              </a:rPr>
              <a:t>lxs</a:t>
            </a:r>
            <a:r>
              <a:rPr lang="es-AR" sz="2800" b="1" i="1" dirty="0">
                <a:effectLst/>
                <a:latin typeface="Calibri" panose="020F0502020204030204" pitchFamily="34" charset="0"/>
                <a:ea typeface="Calibri" panose="020F0502020204030204" pitchFamily="34" charset="0"/>
                <a:cs typeface="Times New Roman" panose="02020603050405020304" pitchFamily="18" charset="0"/>
              </a:rPr>
              <a:t> </a:t>
            </a:r>
            <a:r>
              <a:rPr lang="es-AR" sz="2800" b="1" i="1" dirty="0" err="1">
                <a:effectLst/>
                <a:latin typeface="Calibri" panose="020F0502020204030204" pitchFamily="34" charset="0"/>
                <a:ea typeface="Calibri" panose="020F0502020204030204" pitchFamily="34" charset="0"/>
                <a:cs typeface="Times New Roman" panose="02020603050405020304" pitchFamily="18" charset="0"/>
              </a:rPr>
              <a:t>trabajadorxs</a:t>
            </a:r>
            <a:r>
              <a:rPr lang="es-AR" sz="2800" b="1" i="1" dirty="0">
                <a:effectLst/>
                <a:latin typeface="Calibri" panose="020F0502020204030204" pitchFamily="34" charset="0"/>
                <a:ea typeface="Calibri" panose="020F0502020204030204" pitchFamily="34" charset="0"/>
                <a:cs typeface="Times New Roman" panose="02020603050405020304" pitchFamily="18" charset="0"/>
              </a:rPr>
              <a:t> según su género</a:t>
            </a:r>
            <a:endParaRPr lang="es-AR" sz="2800" b="1"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es-ES" sz="2000" dirty="0">
                <a:latin typeface="Bahnschrift Light Condensed" panose="020B0502040204020203" pitchFamily="34" charset="0"/>
              </a:rPr>
              <a:t> </a:t>
            </a:r>
          </a:p>
          <a:p>
            <a:pPr algn="ctr"/>
            <a:endParaRPr lang="es-AR" dirty="0">
              <a:latin typeface="Bahnschrift Light Condensed" panose="020B0502040204020203" pitchFamily="34"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pic>
        <p:nvPicPr>
          <p:cNvPr id="8" name="Imagen 7">
            <a:extLst>
              <a:ext uri="{FF2B5EF4-FFF2-40B4-BE49-F238E27FC236}">
                <a16:creationId xmlns:a16="http://schemas.microsoft.com/office/drawing/2014/main" xmlns="" id="{664D767A-7F72-4D21-A71E-0E025D0FABFF}"/>
              </a:ext>
            </a:extLst>
          </p:cNvPr>
          <p:cNvPicPr/>
          <p:nvPr/>
        </p:nvPicPr>
        <p:blipFill>
          <a:blip r:embed="rId4"/>
          <a:srcRect/>
          <a:stretch>
            <a:fillRect/>
          </a:stretch>
        </p:blipFill>
        <p:spPr bwMode="auto">
          <a:xfrm>
            <a:off x="1139688" y="2407331"/>
            <a:ext cx="5301545" cy="3548256"/>
          </a:xfrm>
          <a:prstGeom prst="rect">
            <a:avLst/>
          </a:prstGeom>
          <a:noFill/>
        </p:spPr>
      </p:pic>
      <p:sp>
        <p:nvSpPr>
          <p:cNvPr id="10" name="CuadroTexto 9">
            <a:extLst>
              <a:ext uri="{FF2B5EF4-FFF2-40B4-BE49-F238E27FC236}">
                <a16:creationId xmlns:a16="http://schemas.microsoft.com/office/drawing/2014/main" xmlns="" id="{6D0FECAD-37EF-45E7-9561-2C43E245A8FB}"/>
              </a:ext>
            </a:extLst>
          </p:cNvPr>
          <p:cNvSpPr txBox="1"/>
          <p:nvPr/>
        </p:nvSpPr>
        <p:spPr>
          <a:xfrm>
            <a:off x="1288775" y="5927802"/>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2685512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13205" y="458580"/>
            <a:ext cx="9735456" cy="1200329"/>
          </a:xfrm>
          <a:prstGeom prst="rect">
            <a:avLst/>
          </a:prstGeom>
          <a:noFill/>
        </p:spPr>
        <p:txBody>
          <a:bodyPr wrap="square">
            <a:spAutoFit/>
          </a:bodyPr>
          <a:lstStyle/>
          <a:p>
            <a:pPr algn="ctr"/>
            <a:r>
              <a:rPr lang="es-ES"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Caracterización del universo de </a:t>
            </a:r>
            <a:r>
              <a:rPr lang="es-ES" sz="3600" dirty="0" err="1">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lxs</a:t>
            </a:r>
            <a:r>
              <a:rPr lang="es-ES"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 </a:t>
            </a:r>
            <a:r>
              <a:rPr lang="es-ES" sz="3600" dirty="0" err="1">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trabajadorxs</a:t>
            </a:r>
            <a:r>
              <a:rPr lang="es-ES"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 encuestados</a:t>
            </a:r>
            <a:endParaRPr lang="es-AR" sz="40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endParaRPr>
          </a:p>
        </p:txBody>
      </p:sp>
      <p:sp>
        <p:nvSpPr>
          <p:cNvPr id="2" name="CuadroTexto 1">
            <a:extLst>
              <a:ext uri="{FF2B5EF4-FFF2-40B4-BE49-F238E27FC236}">
                <a16:creationId xmlns:a16="http://schemas.microsoft.com/office/drawing/2014/main" xmlns="" id="{3C61DD35-D377-4FBB-A629-E6E662B57E38}"/>
              </a:ext>
            </a:extLst>
          </p:cNvPr>
          <p:cNvSpPr txBox="1"/>
          <p:nvPr/>
        </p:nvSpPr>
        <p:spPr>
          <a:xfrm>
            <a:off x="649356" y="1876790"/>
            <a:ext cx="10151165" cy="1300869"/>
          </a:xfrm>
          <a:prstGeom prst="rect">
            <a:avLst/>
          </a:prstGeom>
          <a:noFill/>
        </p:spPr>
        <p:txBody>
          <a:bodyPr wrap="square" rtlCol="0">
            <a:spAutoFit/>
          </a:bodyPr>
          <a:lstStyle/>
          <a:p>
            <a:pPr marL="457200" indent="-457200" algn="just">
              <a:lnSpc>
                <a:spcPct val="115000"/>
              </a:lnSpc>
              <a:spcAft>
                <a:spcPts val="1000"/>
              </a:spcAft>
              <a:buFont typeface="Arial" panose="020B0604020202020204" pitchFamily="34" charset="0"/>
              <a:buChar char="•"/>
            </a:pPr>
            <a:r>
              <a:rPr lang="es-AR" sz="2800" b="1" i="1" dirty="0">
                <a:latin typeface="Calibri" panose="020F0502020204030204" pitchFamily="34" charset="0"/>
                <a:cs typeface="Times New Roman" panose="02020603050405020304" pitchFamily="18" charset="0"/>
              </a:rPr>
              <a:t>Distribución de los trabajadores por nivel de gobierno</a:t>
            </a:r>
          </a:p>
          <a:p>
            <a:pPr algn="ctr"/>
            <a:r>
              <a:rPr lang="es-ES" sz="2000" dirty="0">
                <a:latin typeface="Bahnschrift Light Condensed" panose="020B0502040204020203" pitchFamily="34" charset="0"/>
              </a:rPr>
              <a:t> </a:t>
            </a:r>
          </a:p>
          <a:p>
            <a:pPr algn="ctr"/>
            <a:endParaRPr lang="es-AR" dirty="0">
              <a:latin typeface="Bahnschrift Light Condensed" panose="020B0502040204020203" pitchFamily="34"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1288775" y="5927802"/>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n 8">
            <a:extLst>
              <a:ext uri="{FF2B5EF4-FFF2-40B4-BE49-F238E27FC236}">
                <a16:creationId xmlns:a16="http://schemas.microsoft.com/office/drawing/2014/main" xmlns="" id="{9A29AC35-3A8E-45AB-8F66-F43D079E1E93}"/>
              </a:ext>
            </a:extLst>
          </p:cNvPr>
          <p:cNvPicPr/>
          <p:nvPr/>
        </p:nvPicPr>
        <p:blipFill>
          <a:blip r:embed="rId4"/>
          <a:srcRect/>
          <a:stretch>
            <a:fillRect/>
          </a:stretch>
        </p:blipFill>
        <p:spPr bwMode="auto">
          <a:xfrm>
            <a:off x="927243" y="2597426"/>
            <a:ext cx="4850705" cy="3330375"/>
          </a:xfrm>
          <a:prstGeom prst="rect">
            <a:avLst/>
          </a:prstGeom>
          <a:noFill/>
        </p:spPr>
      </p:pic>
    </p:spTree>
    <p:extLst>
      <p:ext uri="{BB962C8B-B14F-4D97-AF65-F5344CB8AC3E}">
        <p14:creationId xmlns:p14="http://schemas.microsoft.com/office/powerpoint/2010/main" xmlns="" val="253232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13205" y="458580"/>
            <a:ext cx="9735456" cy="1200329"/>
          </a:xfrm>
          <a:prstGeom prst="rect">
            <a:avLst/>
          </a:prstGeom>
          <a:noFill/>
        </p:spPr>
        <p:txBody>
          <a:bodyPr wrap="square">
            <a:spAutoFit/>
          </a:bodyPr>
          <a:lstStyle/>
          <a:p>
            <a:pPr algn="ctr"/>
            <a:r>
              <a:rPr lang="es-ES"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Caracterización del universo de </a:t>
            </a:r>
            <a:r>
              <a:rPr lang="es-ES" sz="3600" dirty="0" err="1">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lxs</a:t>
            </a:r>
            <a:r>
              <a:rPr lang="es-ES"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 </a:t>
            </a:r>
            <a:r>
              <a:rPr lang="es-ES" sz="3600" dirty="0" err="1">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trabajadorxs</a:t>
            </a:r>
            <a:r>
              <a:rPr lang="es-ES"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 encuestados</a:t>
            </a:r>
            <a:endParaRPr lang="es-AR" sz="40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endParaRPr>
          </a:p>
        </p:txBody>
      </p:sp>
      <p:sp>
        <p:nvSpPr>
          <p:cNvPr id="2" name="CuadroTexto 1">
            <a:extLst>
              <a:ext uri="{FF2B5EF4-FFF2-40B4-BE49-F238E27FC236}">
                <a16:creationId xmlns:a16="http://schemas.microsoft.com/office/drawing/2014/main" xmlns="" id="{3C61DD35-D377-4FBB-A629-E6E662B57E38}"/>
              </a:ext>
            </a:extLst>
          </p:cNvPr>
          <p:cNvSpPr txBox="1"/>
          <p:nvPr/>
        </p:nvSpPr>
        <p:spPr>
          <a:xfrm>
            <a:off x="617143" y="1793112"/>
            <a:ext cx="9071113" cy="1300869"/>
          </a:xfrm>
          <a:prstGeom prst="rect">
            <a:avLst/>
          </a:prstGeom>
          <a:noFill/>
        </p:spPr>
        <p:txBody>
          <a:bodyPr wrap="square" rtlCol="0">
            <a:spAutoFit/>
          </a:bodyPr>
          <a:lstStyle/>
          <a:p>
            <a:pPr marL="457200" indent="-457200" algn="just">
              <a:lnSpc>
                <a:spcPct val="115000"/>
              </a:lnSpc>
              <a:spcAft>
                <a:spcPts val="1000"/>
              </a:spcAft>
              <a:buFont typeface="Arial" panose="020B0604020202020204" pitchFamily="34" charset="0"/>
              <a:buChar char="•"/>
            </a:pPr>
            <a:r>
              <a:rPr lang="es-AR" sz="2800" b="1" i="1" dirty="0">
                <a:latin typeface="Calibri" panose="020F0502020204030204" pitchFamily="34" charset="0"/>
                <a:cs typeface="Times New Roman" panose="02020603050405020304" pitchFamily="18" charset="0"/>
              </a:rPr>
              <a:t>Edad de </a:t>
            </a:r>
            <a:r>
              <a:rPr lang="es-AR" sz="2800" b="1" i="1" dirty="0" err="1">
                <a:latin typeface="Calibri" panose="020F0502020204030204" pitchFamily="34" charset="0"/>
                <a:cs typeface="Times New Roman" panose="02020603050405020304" pitchFamily="18" charset="0"/>
              </a:rPr>
              <a:t>lxs</a:t>
            </a:r>
            <a:r>
              <a:rPr lang="es-AR" sz="2800" b="1" i="1" dirty="0">
                <a:latin typeface="Calibri" panose="020F0502020204030204" pitchFamily="34" charset="0"/>
                <a:cs typeface="Times New Roman" panose="02020603050405020304" pitchFamily="18" charset="0"/>
              </a:rPr>
              <a:t> trabajadores </a:t>
            </a:r>
            <a:r>
              <a:rPr lang="es-AR" sz="2800" b="1" i="1" dirty="0" err="1">
                <a:latin typeface="Calibri" panose="020F0502020204030204" pitchFamily="34" charset="0"/>
                <a:cs typeface="Times New Roman" panose="02020603050405020304" pitchFamily="18" charset="0"/>
              </a:rPr>
              <a:t>encuestadxs</a:t>
            </a:r>
            <a:endParaRPr lang="es-AR" sz="2800" b="1" i="1" dirty="0">
              <a:latin typeface="Calibri" panose="020F0502020204030204" pitchFamily="34" charset="0"/>
              <a:cs typeface="Times New Roman" panose="02020603050405020304" pitchFamily="18" charset="0"/>
            </a:endParaRPr>
          </a:p>
          <a:p>
            <a:pPr algn="ctr"/>
            <a:r>
              <a:rPr lang="es-ES" sz="2000" dirty="0">
                <a:latin typeface="Bahnschrift Light Condensed" panose="020B0502040204020203" pitchFamily="34" charset="0"/>
              </a:rPr>
              <a:t> </a:t>
            </a:r>
          </a:p>
          <a:p>
            <a:pPr algn="ctr"/>
            <a:endParaRPr lang="es-AR" dirty="0">
              <a:latin typeface="Bahnschrift Light Condensed" panose="020B0502040204020203" pitchFamily="34"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1288775" y="5927802"/>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n 8">
            <a:extLst>
              <a:ext uri="{FF2B5EF4-FFF2-40B4-BE49-F238E27FC236}">
                <a16:creationId xmlns:a16="http://schemas.microsoft.com/office/drawing/2014/main" xmlns="" id="{80094D6D-BE60-4C10-9251-6D9299687DA8}"/>
              </a:ext>
            </a:extLst>
          </p:cNvPr>
          <p:cNvPicPr/>
          <p:nvPr/>
        </p:nvPicPr>
        <p:blipFill>
          <a:blip r:embed="rId4"/>
          <a:srcRect/>
          <a:stretch>
            <a:fillRect/>
          </a:stretch>
        </p:blipFill>
        <p:spPr bwMode="auto">
          <a:xfrm>
            <a:off x="1156253" y="2495225"/>
            <a:ext cx="4939747" cy="3337411"/>
          </a:xfrm>
          <a:prstGeom prst="rect">
            <a:avLst/>
          </a:prstGeom>
          <a:noFill/>
        </p:spPr>
      </p:pic>
    </p:spTree>
    <p:extLst>
      <p:ext uri="{BB962C8B-B14F-4D97-AF65-F5344CB8AC3E}">
        <p14:creationId xmlns:p14="http://schemas.microsoft.com/office/powerpoint/2010/main" xmlns="" val="37456200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13205" y="458580"/>
            <a:ext cx="9735456" cy="1200329"/>
          </a:xfrm>
          <a:prstGeom prst="rect">
            <a:avLst/>
          </a:prstGeom>
          <a:noFill/>
        </p:spPr>
        <p:txBody>
          <a:bodyPr wrap="square">
            <a:spAutoFit/>
          </a:bodyPr>
          <a:lstStyle/>
          <a:p>
            <a:pPr algn="ctr"/>
            <a:r>
              <a:rPr lang="es-ES"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Caracterización del universo de </a:t>
            </a:r>
            <a:r>
              <a:rPr lang="es-ES" sz="3600" dirty="0" err="1">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lxs</a:t>
            </a:r>
            <a:r>
              <a:rPr lang="es-ES"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 </a:t>
            </a:r>
            <a:r>
              <a:rPr lang="es-ES" sz="3600" dirty="0" err="1">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trabajadorxs</a:t>
            </a:r>
            <a:r>
              <a:rPr lang="es-ES"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 encuestados</a:t>
            </a:r>
            <a:endParaRPr lang="es-AR" sz="40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endParaRPr>
          </a:p>
        </p:txBody>
      </p:sp>
      <p:sp>
        <p:nvSpPr>
          <p:cNvPr id="2" name="CuadroTexto 1">
            <a:extLst>
              <a:ext uri="{FF2B5EF4-FFF2-40B4-BE49-F238E27FC236}">
                <a16:creationId xmlns:a16="http://schemas.microsoft.com/office/drawing/2014/main" xmlns="" id="{3C61DD35-D377-4FBB-A629-E6E662B57E38}"/>
              </a:ext>
            </a:extLst>
          </p:cNvPr>
          <p:cNvSpPr txBox="1"/>
          <p:nvPr/>
        </p:nvSpPr>
        <p:spPr>
          <a:xfrm>
            <a:off x="649356" y="1876790"/>
            <a:ext cx="10151165" cy="993092"/>
          </a:xfrm>
          <a:prstGeom prst="rect">
            <a:avLst/>
          </a:prstGeom>
          <a:noFill/>
        </p:spPr>
        <p:txBody>
          <a:bodyPr wrap="square" rtlCol="0">
            <a:spAutoFit/>
          </a:bodyPr>
          <a:lstStyle/>
          <a:p>
            <a:pPr marL="457200" indent="-457200" algn="just">
              <a:lnSpc>
                <a:spcPct val="115000"/>
              </a:lnSpc>
              <a:spcAft>
                <a:spcPts val="1000"/>
              </a:spcAft>
              <a:buFont typeface="Arial" panose="020B0604020202020204" pitchFamily="34" charset="0"/>
              <a:buChar char="•"/>
            </a:pPr>
            <a:r>
              <a:rPr lang="es-ES" sz="2800" b="1" i="1" dirty="0">
                <a:latin typeface="Calibri" panose="020F0502020204030204" pitchFamily="34" charset="0"/>
                <a:cs typeface="Times New Roman" panose="02020603050405020304" pitchFamily="18" charset="0"/>
              </a:rPr>
              <a:t>La filiación sindical de </a:t>
            </a:r>
            <a:r>
              <a:rPr lang="es-ES" sz="2800" b="1" i="1" dirty="0" err="1">
                <a:latin typeface="Calibri" panose="020F0502020204030204" pitchFamily="34" charset="0"/>
                <a:cs typeface="Times New Roman" panose="02020603050405020304" pitchFamily="18" charset="0"/>
              </a:rPr>
              <a:t>lxs</a:t>
            </a:r>
            <a:r>
              <a:rPr lang="es-ES" sz="2800" b="1" i="1" dirty="0">
                <a:latin typeface="Calibri" panose="020F0502020204030204" pitchFamily="34" charset="0"/>
                <a:cs typeface="Times New Roman" panose="02020603050405020304" pitchFamily="18" charset="0"/>
              </a:rPr>
              <a:t> </a:t>
            </a:r>
            <a:r>
              <a:rPr lang="es-ES" sz="2800" b="1" i="1" dirty="0" err="1">
                <a:latin typeface="Calibri" panose="020F0502020204030204" pitchFamily="34" charset="0"/>
                <a:cs typeface="Times New Roman" panose="02020603050405020304" pitchFamily="18" charset="0"/>
              </a:rPr>
              <a:t>trabajadorxs</a:t>
            </a:r>
            <a:r>
              <a:rPr lang="es-ES" sz="2000" dirty="0">
                <a:latin typeface="Bahnschrift Light Condensed" panose="020B0502040204020203" pitchFamily="34" charset="0"/>
              </a:rPr>
              <a:t> </a:t>
            </a:r>
          </a:p>
          <a:p>
            <a:pPr algn="ctr"/>
            <a:endParaRPr lang="es-AR" dirty="0">
              <a:latin typeface="Bahnschrift Light Condensed" panose="020B0502040204020203" pitchFamily="34"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3647662" y="5730055"/>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3" name="Imagen 12">
            <a:extLst>
              <a:ext uri="{FF2B5EF4-FFF2-40B4-BE49-F238E27FC236}">
                <a16:creationId xmlns:a16="http://schemas.microsoft.com/office/drawing/2014/main" xmlns="" id="{87998A58-B1EF-4F56-88FE-7DCF2E19A3DC}"/>
              </a:ext>
            </a:extLst>
          </p:cNvPr>
          <p:cNvPicPr/>
          <p:nvPr/>
        </p:nvPicPr>
        <p:blipFill>
          <a:blip r:embed="rId4"/>
          <a:srcRect/>
          <a:stretch>
            <a:fillRect/>
          </a:stretch>
        </p:blipFill>
        <p:spPr bwMode="auto">
          <a:xfrm>
            <a:off x="1574768" y="2466606"/>
            <a:ext cx="4661529" cy="3171151"/>
          </a:xfrm>
          <a:prstGeom prst="rect">
            <a:avLst/>
          </a:prstGeom>
          <a:noFill/>
        </p:spPr>
      </p:pic>
      <p:pic>
        <p:nvPicPr>
          <p:cNvPr id="15" name="Imagen 14">
            <a:extLst>
              <a:ext uri="{FF2B5EF4-FFF2-40B4-BE49-F238E27FC236}">
                <a16:creationId xmlns:a16="http://schemas.microsoft.com/office/drawing/2014/main" xmlns="" id="{6EA7B8D2-02BF-4475-8A76-42C52DE17077}"/>
              </a:ext>
            </a:extLst>
          </p:cNvPr>
          <p:cNvPicPr/>
          <p:nvPr/>
        </p:nvPicPr>
        <p:blipFill>
          <a:blip r:embed="rId5"/>
          <a:srcRect/>
          <a:stretch>
            <a:fillRect/>
          </a:stretch>
        </p:blipFill>
        <p:spPr bwMode="auto">
          <a:xfrm>
            <a:off x="6474834" y="2461464"/>
            <a:ext cx="4142397" cy="3171151"/>
          </a:xfrm>
          <a:prstGeom prst="rect">
            <a:avLst/>
          </a:prstGeom>
          <a:noFill/>
        </p:spPr>
      </p:pic>
    </p:spTree>
    <p:extLst>
      <p:ext uri="{BB962C8B-B14F-4D97-AF65-F5344CB8AC3E}">
        <p14:creationId xmlns:p14="http://schemas.microsoft.com/office/powerpoint/2010/main" xmlns="" val="4020271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13205" y="458580"/>
            <a:ext cx="9735456" cy="1200329"/>
          </a:xfrm>
          <a:prstGeom prst="rect">
            <a:avLst/>
          </a:prstGeom>
          <a:noFill/>
        </p:spPr>
        <p:txBody>
          <a:bodyPr wrap="square">
            <a:spAutoFit/>
          </a:bodyPr>
          <a:lstStyle/>
          <a:p>
            <a:pPr algn="ctr"/>
            <a:r>
              <a:rPr lang="es-ES"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Caracterización del universo de </a:t>
            </a:r>
            <a:r>
              <a:rPr lang="es-ES" sz="3600" dirty="0" err="1">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lxs</a:t>
            </a:r>
            <a:r>
              <a:rPr lang="es-ES"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 </a:t>
            </a:r>
            <a:r>
              <a:rPr lang="es-ES" sz="3600" dirty="0" err="1">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trabajadorxs</a:t>
            </a:r>
            <a:r>
              <a:rPr lang="es-ES"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 encuestados</a:t>
            </a:r>
            <a:endParaRPr lang="es-AR" sz="40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endParaRPr>
          </a:p>
        </p:txBody>
      </p:sp>
      <p:sp>
        <p:nvSpPr>
          <p:cNvPr id="2" name="CuadroTexto 1">
            <a:extLst>
              <a:ext uri="{FF2B5EF4-FFF2-40B4-BE49-F238E27FC236}">
                <a16:creationId xmlns:a16="http://schemas.microsoft.com/office/drawing/2014/main" xmlns="" id="{3C61DD35-D377-4FBB-A629-E6E662B57E38}"/>
              </a:ext>
            </a:extLst>
          </p:cNvPr>
          <p:cNvSpPr txBox="1"/>
          <p:nvPr/>
        </p:nvSpPr>
        <p:spPr>
          <a:xfrm>
            <a:off x="649356" y="1876790"/>
            <a:ext cx="10151165" cy="993092"/>
          </a:xfrm>
          <a:prstGeom prst="rect">
            <a:avLst/>
          </a:prstGeom>
          <a:noFill/>
        </p:spPr>
        <p:txBody>
          <a:bodyPr wrap="square" rtlCol="0">
            <a:spAutoFit/>
          </a:bodyPr>
          <a:lstStyle/>
          <a:p>
            <a:pPr marL="457200" indent="-457200" algn="just">
              <a:lnSpc>
                <a:spcPct val="115000"/>
              </a:lnSpc>
              <a:spcAft>
                <a:spcPts val="1000"/>
              </a:spcAft>
              <a:buFont typeface="Arial" panose="020B0604020202020204" pitchFamily="34" charset="0"/>
              <a:buChar char="•"/>
            </a:pPr>
            <a:r>
              <a:rPr lang="es-ES" sz="2800" b="1" i="1" dirty="0">
                <a:latin typeface="Calibri" panose="020F0502020204030204" pitchFamily="34" charset="0"/>
                <a:cs typeface="Times New Roman" panose="02020603050405020304" pitchFamily="18" charset="0"/>
              </a:rPr>
              <a:t>La filiación sindical de </a:t>
            </a:r>
            <a:r>
              <a:rPr lang="es-ES" sz="2800" b="1" i="1" dirty="0" err="1">
                <a:latin typeface="Calibri" panose="020F0502020204030204" pitchFamily="34" charset="0"/>
                <a:cs typeface="Times New Roman" panose="02020603050405020304" pitchFamily="18" charset="0"/>
              </a:rPr>
              <a:t>lxs</a:t>
            </a:r>
            <a:r>
              <a:rPr lang="es-ES" sz="2800" b="1" i="1" dirty="0">
                <a:latin typeface="Calibri" panose="020F0502020204030204" pitchFamily="34" charset="0"/>
                <a:cs typeface="Times New Roman" panose="02020603050405020304" pitchFamily="18" charset="0"/>
              </a:rPr>
              <a:t> </a:t>
            </a:r>
            <a:r>
              <a:rPr lang="es-ES" sz="2800" b="1" i="1" dirty="0" err="1">
                <a:latin typeface="Calibri" panose="020F0502020204030204" pitchFamily="34" charset="0"/>
                <a:cs typeface="Times New Roman" panose="02020603050405020304" pitchFamily="18" charset="0"/>
              </a:rPr>
              <a:t>trabajadorxs</a:t>
            </a:r>
            <a:r>
              <a:rPr lang="es-ES" sz="2800" b="1" i="1" dirty="0">
                <a:latin typeface="Calibri" panose="020F0502020204030204" pitchFamily="34" charset="0"/>
                <a:cs typeface="Times New Roman" panose="02020603050405020304" pitchFamily="18" charset="0"/>
              </a:rPr>
              <a:t> por niveles</a:t>
            </a:r>
            <a:r>
              <a:rPr lang="es-ES" sz="2000" dirty="0">
                <a:latin typeface="Bahnschrift Light Condensed" panose="020B0502040204020203" pitchFamily="34" charset="0"/>
              </a:rPr>
              <a:t> </a:t>
            </a:r>
          </a:p>
          <a:p>
            <a:pPr algn="ctr"/>
            <a:endParaRPr lang="es-AR" dirty="0">
              <a:latin typeface="Bahnschrift Light Condensed" panose="020B0502040204020203" pitchFamily="34"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407503" y="5880008"/>
            <a:ext cx="9335773" cy="255134"/>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6" name="Imagen 15">
            <a:extLst>
              <a:ext uri="{FF2B5EF4-FFF2-40B4-BE49-F238E27FC236}">
                <a16:creationId xmlns:a16="http://schemas.microsoft.com/office/drawing/2014/main" xmlns="" id="{61A086B5-36BA-4DCC-8BF4-25C2F8F1F487}"/>
              </a:ext>
            </a:extLst>
          </p:cNvPr>
          <p:cNvPicPr/>
          <p:nvPr/>
        </p:nvPicPr>
        <p:blipFill>
          <a:blip r:embed="rId4"/>
          <a:srcRect/>
          <a:stretch>
            <a:fillRect/>
          </a:stretch>
        </p:blipFill>
        <p:spPr bwMode="auto">
          <a:xfrm>
            <a:off x="212034" y="2454153"/>
            <a:ext cx="3670853" cy="3407488"/>
          </a:xfrm>
          <a:prstGeom prst="rect">
            <a:avLst/>
          </a:prstGeom>
          <a:noFill/>
        </p:spPr>
      </p:pic>
      <p:pic>
        <p:nvPicPr>
          <p:cNvPr id="17" name="Imagen 16">
            <a:extLst>
              <a:ext uri="{FF2B5EF4-FFF2-40B4-BE49-F238E27FC236}">
                <a16:creationId xmlns:a16="http://schemas.microsoft.com/office/drawing/2014/main" xmlns="" id="{44BE4E17-0287-45E9-8694-876705A9B0D7}"/>
              </a:ext>
            </a:extLst>
          </p:cNvPr>
          <p:cNvPicPr/>
          <p:nvPr/>
        </p:nvPicPr>
        <p:blipFill>
          <a:blip r:embed="rId5"/>
          <a:srcRect/>
          <a:stretch>
            <a:fillRect/>
          </a:stretch>
        </p:blipFill>
        <p:spPr bwMode="auto">
          <a:xfrm>
            <a:off x="4145916" y="2448834"/>
            <a:ext cx="3887068" cy="3407488"/>
          </a:xfrm>
          <a:prstGeom prst="rect">
            <a:avLst/>
          </a:prstGeom>
          <a:noFill/>
        </p:spPr>
      </p:pic>
      <p:pic>
        <p:nvPicPr>
          <p:cNvPr id="18" name="Imagen 17">
            <a:extLst>
              <a:ext uri="{FF2B5EF4-FFF2-40B4-BE49-F238E27FC236}">
                <a16:creationId xmlns:a16="http://schemas.microsoft.com/office/drawing/2014/main" xmlns="" id="{BE6670BB-B4C0-47A8-B669-8E734AA923AA}"/>
              </a:ext>
            </a:extLst>
          </p:cNvPr>
          <p:cNvPicPr/>
          <p:nvPr/>
        </p:nvPicPr>
        <p:blipFill>
          <a:blip r:embed="rId6"/>
          <a:srcRect/>
          <a:stretch>
            <a:fillRect/>
          </a:stretch>
        </p:blipFill>
        <p:spPr bwMode="auto">
          <a:xfrm>
            <a:off x="8032984" y="2448834"/>
            <a:ext cx="3670853" cy="3431174"/>
          </a:xfrm>
          <a:prstGeom prst="rect">
            <a:avLst/>
          </a:prstGeom>
          <a:noFill/>
        </p:spPr>
      </p:pic>
    </p:spTree>
    <p:extLst>
      <p:ext uri="{BB962C8B-B14F-4D97-AF65-F5344CB8AC3E}">
        <p14:creationId xmlns:p14="http://schemas.microsoft.com/office/powerpoint/2010/main" xmlns="" val="228803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13205" y="458580"/>
            <a:ext cx="9735456" cy="1200329"/>
          </a:xfrm>
          <a:prstGeom prst="rect">
            <a:avLst/>
          </a:prstGeom>
          <a:noFill/>
        </p:spPr>
        <p:txBody>
          <a:bodyPr wrap="square">
            <a:spAutoFit/>
          </a:bodyPr>
          <a:lstStyle/>
          <a:p>
            <a:pPr algn="ctr"/>
            <a:r>
              <a:rPr lang="es-ES"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Caracterización del universo de </a:t>
            </a:r>
            <a:r>
              <a:rPr lang="es-ES" sz="3600" dirty="0" err="1">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lxs</a:t>
            </a:r>
            <a:r>
              <a:rPr lang="es-ES"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 </a:t>
            </a:r>
            <a:r>
              <a:rPr lang="es-ES" sz="3600" dirty="0" err="1">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trabajadorxs</a:t>
            </a:r>
            <a:r>
              <a:rPr lang="es-ES"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 encuestados</a:t>
            </a:r>
            <a:endParaRPr lang="es-AR" sz="40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endParaRPr>
          </a:p>
        </p:txBody>
      </p:sp>
      <p:sp>
        <p:nvSpPr>
          <p:cNvPr id="2" name="CuadroTexto 1">
            <a:extLst>
              <a:ext uri="{FF2B5EF4-FFF2-40B4-BE49-F238E27FC236}">
                <a16:creationId xmlns:a16="http://schemas.microsoft.com/office/drawing/2014/main" xmlns="" id="{3C61DD35-D377-4FBB-A629-E6E662B57E38}"/>
              </a:ext>
            </a:extLst>
          </p:cNvPr>
          <p:cNvSpPr txBox="1"/>
          <p:nvPr/>
        </p:nvSpPr>
        <p:spPr>
          <a:xfrm>
            <a:off x="742121" y="1961006"/>
            <a:ext cx="10151165" cy="1300869"/>
          </a:xfrm>
          <a:prstGeom prst="rect">
            <a:avLst/>
          </a:prstGeom>
          <a:noFill/>
        </p:spPr>
        <p:txBody>
          <a:bodyPr wrap="square" rtlCol="0">
            <a:spAutoFit/>
          </a:bodyPr>
          <a:lstStyle/>
          <a:p>
            <a:pPr marL="457200" indent="-457200" algn="just">
              <a:lnSpc>
                <a:spcPct val="115000"/>
              </a:lnSpc>
              <a:spcAft>
                <a:spcPts val="1000"/>
              </a:spcAft>
              <a:buFont typeface="Arial" panose="020B0604020202020204" pitchFamily="34" charset="0"/>
              <a:buChar char="•"/>
            </a:pPr>
            <a:r>
              <a:rPr lang="es-AR" sz="2800" b="1" i="1" dirty="0">
                <a:latin typeface="Calibri" panose="020F0502020204030204" pitchFamily="34" charset="0"/>
                <a:cs typeface="Times New Roman" panose="02020603050405020304" pitchFamily="18" charset="0"/>
              </a:rPr>
              <a:t>La discapacidad de </a:t>
            </a:r>
            <a:r>
              <a:rPr lang="es-AR" sz="2800" b="1" i="1" dirty="0" err="1">
                <a:latin typeface="Calibri" panose="020F0502020204030204" pitchFamily="34" charset="0"/>
                <a:cs typeface="Times New Roman" panose="02020603050405020304" pitchFamily="18" charset="0"/>
              </a:rPr>
              <a:t>lxs</a:t>
            </a:r>
            <a:r>
              <a:rPr lang="es-AR" sz="2800" b="1" i="1" dirty="0">
                <a:latin typeface="Calibri" panose="020F0502020204030204" pitchFamily="34" charset="0"/>
                <a:cs typeface="Times New Roman" panose="02020603050405020304" pitchFamily="18" charset="0"/>
              </a:rPr>
              <a:t> </a:t>
            </a:r>
            <a:r>
              <a:rPr lang="es-AR" sz="2800" b="1" i="1" dirty="0" err="1">
                <a:latin typeface="Calibri" panose="020F0502020204030204" pitchFamily="34" charset="0"/>
                <a:cs typeface="Times New Roman" panose="02020603050405020304" pitchFamily="18" charset="0"/>
              </a:rPr>
              <a:t>trabajadorxs</a:t>
            </a:r>
            <a:endParaRPr lang="es-AR" sz="2800" b="1" i="1" dirty="0">
              <a:latin typeface="Calibri" panose="020F0502020204030204" pitchFamily="34" charset="0"/>
              <a:cs typeface="Times New Roman" panose="02020603050405020304" pitchFamily="18" charset="0"/>
            </a:endParaRPr>
          </a:p>
          <a:p>
            <a:pPr algn="ctr"/>
            <a:r>
              <a:rPr lang="es-ES" sz="2000" dirty="0">
                <a:latin typeface="Bahnschrift Light Condensed" panose="020B0502040204020203" pitchFamily="34" charset="0"/>
              </a:rPr>
              <a:t> </a:t>
            </a:r>
          </a:p>
          <a:p>
            <a:pPr algn="ctr"/>
            <a:endParaRPr lang="es-AR" dirty="0">
              <a:latin typeface="Bahnschrift Light Condensed" panose="020B0502040204020203" pitchFamily="34"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1288775" y="5927802"/>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3" name="Imagen 12">
            <a:extLst>
              <a:ext uri="{FF2B5EF4-FFF2-40B4-BE49-F238E27FC236}">
                <a16:creationId xmlns:a16="http://schemas.microsoft.com/office/drawing/2014/main" xmlns="" id="{B95E691A-4E2B-4BE3-823C-25903CB10BF3}"/>
              </a:ext>
            </a:extLst>
          </p:cNvPr>
          <p:cNvPicPr/>
          <p:nvPr/>
        </p:nvPicPr>
        <p:blipFill>
          <a:blip r:embed="rId4"/>
          <a:srcRect/>
          <a:stretch>
            <a:fillRect/>
          </a:stretch>
        </p:blipFill>
        <p:spPr bwMode="auto">
          <a:xfrm>
            <a:off x="1084896" y="2592896"/>
            <a:ext cx="4732807" cy="3287323"/>
          </a:xfrm>
          <a:prstGeom prst="rect">
            <a:avLst/>
          </a:prstGeom>
          <a:noFill/>
        </p:spPr>
      </p:pic>
    </p:spTree>
    <p:extLst>
      <p:ext uri="{BB962C8B-B14F-4D97-AF65-F5344CB8AC3E}">
        <p14:creationId xmlns:p14="http://schemas.microsoft.com/office/powerpoint/2010/main" xmlns="" val="3333838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13205" y="458580"/>
            <a:ext cx="9735456" cy="1200329"/>
          </a:xfrm>
          <a:prstGeom prst="rect">
            <a:avLst/>
          </a:prstGeom>
          <a:noFill/>
        </p:spPr>
        <p:txBody>
          <a:bodyPr wrap="square">
            <a:spAutoFit/>
          </a:bodyPr>
          <a:lstStyle/>
          <a:p>
            <a:pPr algn="ctr"/>
            <a:r>
              <a:rPr lang="es-ES"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Caracterización del universo de </a:t>
            </a:r>
            <a:r>
              <a:rPr lang="es-ES" sz="3600" dirty="0" err="1">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lxs</a:t>
            </a:r>
            <a:r>
              <a:rPr lang="es-ES"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 </a:t>
            </a:r>
            <a:r>
              <a:rPr lang="es-ES" sz="3600" dirty="0" err="1">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trabajadorxs</a:t>
            </a:r>
            <a:r>
              <a:rPr lang="es-ES"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 encuestados</a:t>
            </a:r>
            <a:endParaRPr lang="es-AR" sz="40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1288775" y="5927802"/>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n 8">
            <a:extLst>
              <a:ext uri="{FF2B5EF4-FFF2-40B4-BE49-F238E27FC236}">
                <a16:creationId xmlns:a16="http://schemas.microsoft.com/office/drawing/2014/main" xmlns="" id="{35F3CC67-AF18-4DCB-8439-0656901029D8}"/>
              </a:ext>
            </a:extLst>
          </p:cNvPr>
          <p:cNvPicPr/>
          <p:nvPr/>
        </p:nvPicPr>
        <p:blipFill>
          <a:blip r:embed="rId4"/>
          <a:srcRect/>
          <a:stretch>
            <a:fillRect/>
          </a:stretch>
        </p:blipFill>
        <p:spPr bwMode="auto">
          <a:xfrm>
            <a:off x="1170054" y="1557072"/>
            <a:ext cx="6159214" cy="4377402"/>
          </a:xfrm>
          <a:prstGeom prst="rect">
            <a:avLst/>
          </a:prstGeom>
          <a:noFill/>
        </p:spPr>
      </p:pic>
    </p:spTree>
    <p:extLst>
      <p:ext uri="{BB962C8B-B14F-4D97-AF65-F5344CB8AC3E}">
        <p14:creationId xmlns:p14="http://schemas.microsoft.com/office/powerpoint/2010/main" xmlns="" val="2570592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13205" y="458580"/>
            <a:ext cx="9735456" cy="1200329"/>
          </a:xfrm>
          <a:prstGeom prst="rect">
            <a:avLst/>
          </a:prstGeom>
          <a:noFill/>
        </p:spPr>
        <p:txBody>
          <a:bodyPr wrap="square">
            <a:spAutoFit/>
          </a:bodyPr>
          <a:lstStyle/>
          <a:p>
            <a:pPr algn="ctr"/>
            <a:r>
              <a:rPr lang="es-ES"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Caracterización del universo de </a:t>
            </a:r>
            <a:r>
              <a:rPr lang="es-ES" sz="3600" dirty="0" err="1">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lxs</a:t>
            </a:r>
            <a:r>
              <a:rPr lang="es-ES"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 </a:t>
            </a:r>
            <a:r>
              <a:rPr lang="es-ES" sz="3600" dirty="0" err="1">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trabajadorxs</a:t>
            </a:r>
            <a:r>
              <a:rPr lang="es-ES"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 encuestados</a:t>
            </a:r>
            <a:endParaRPr lang="es-AR" sz="40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endParaRPr>
          </a:p>
        </p:txBody>
      </p:sp>
      <p:sp>
        <p:nvSpPr>
          <p:cNvPr id="2" name="CuadroTexto 1">
            <a:extLst>
              <a:ext uri="{FF2B5EF4-FFF2-40B4-BE49-F238E27FC236}">
                <a16:creationId xmlns:a16="http://schemas.microsoft.com/office/drawing/2014/main" xmlns="" id="{3C61DD35-D377-4FBB-A629-E6E662B57E38}"/>
              </a:ext>
            </a:extLst>
          </p:cNvPr>
          <p:cNvSpPr txBox="1"/>
          <p:nvPr/>
        </p:nvSpPr>
        <p:spPr>
          <a:xfrm>
            <a:off x="742121" y="1961006"/>
            <a:ext cx="10151165" cy="1300869"/>
          </a:xfrm>
          <a:prstGeom prst="rect">
            <a:avLst/>
          </a:prstGeom>
          <a:noFill/>
        </p:spPr>
        <p:txBody>
          <a:bodyPr wrap="square" rtlCol="0">
            <a:spAutoFit/>
          </a:bodyPr>
          <a:lstStyle/>
          <a:p>
            <a:pPr marL="457200" indent="-457200" algn="just">
              <a:lnSpc>
                <a:spcPct val="115000"/>
              </a:lnSpc>
              <a:spcAft>
                <a:spcPts val="1000"/>
              </a:spcAft>
              <a:buFont typeface="Arial" panose="020B0604020202020204" pitchFamily="34" charset="0"/>
              <a:buChar char="•"/>
            </a:pPr>
            <a:r>
              <a:rPr lang="es-AR" sz="2800" b="1" i="1" dirty="0">
                <a:latin typeface="Calibri" panose="020F0502020204030204" pitchFamily="34" charset="0"/>
                <a:cs typeface="Times New Roman" panose="02020603050405020304" pitchFamily="18" charset="0"/>
              </a:rPr>
              <a:t>Nivel educativo de grado según genero</a:t>
            </a:r>
          </a:p>
          <a:p>
            <a:pPr algn="ctr"/>
            <a:r>
              <a:rPr lang="es-ES" sz="2000" dirty="0">
                <a:latin typeface="Bahnschrift Light Condensed" panose="020B0502040204020203" pitchFamily="34" charset="0"/>
              </a:rPr>
              <a:t> </a:t>
            </a:r>
          </a:p>
          <a:p>
            <a:pPr algn="ctr"/>
            <a:endParaRPr lang="es-AR" dirty="0">
              <a:latin typeface="Bahnschrift Light Condensed" panose="020B0502040204020203" pitchFamily="34"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1288775" y="5927802"/>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n 8">
            <a:extLst>
              <a:ext uri="{FF2B5EF4-FFF2-40B4-BE49-F238E27FC236}">
                <a16:creationId xmlns:a16="http://schemas.microsoft.com/office/drawing/2014/main" xmlns="" id="{1B5FD534-036A-43B9-B208-4A496E3CE3B7}"/>
              </a:ext>
            </a:extLst>
          </p:cNvPr>
          <p:cNvPicPr/>
          <p:nvPr/>
        </p:nvPicPr>
        <p:blipFill>
          <a:blip r:embed="rId4"/>
          <a:srcRect/>
          <a:stretch>
            <a:fillRect/>
          </a:stretch>
        </p:blipFill>
        <p:spPr bwMode="auto">
          <a:xfrm>
            <a:off x="1216576" y="2679529"/>
            <a:ext cx="4601127" cy="3100282"/>
          </a:xfrm>
          <a:prstGeom prst="rect">
            <a:avLst/>
          </a:prstGeom>
          <a:noFill/>
        </p:spPr>
      </p:pic>
    </p:spTree>
    <p:extLst>
      <p:ext uri="{BB962C8B-B14F-4D97-AF65-F5344CB8AC3E}">
        <p14:creationId xmlns:p14="http://schemas.microsoft.com/office/powerpoint/2010/main" xmlns="" val="999041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13205" y="458580"/>
            <a:ext cx="9735456" cy="1200329"/>
          </a:xfrm>
          <a:prstGeom prst="rect">
            <a:avLst/>
          </a:prstGeom>
          <a:noFill/>
        </p:spPr>
        <p:txBody>
          <a:bodyPr wrap="square">
            <a:spAutoFit/>
          </a:bodyPr>
          <a:lstStyle/>
          <a:p>
            <a:pPr algn="ctr"/>
            <a:r>
              <a:rPr lang="es-ES"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Caracterización del universo de </a:t>
            </a:r>
            <a:r>
              <a:rPr lang="es-ES" sz="3600" dirty="0" err="1">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lxs</a:t>
            </a:r>
            <a:r>
              <a:rPr lang="es-ES"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 </a:t>
            </a:r>
            <a:r>
              <a:rPr lang="es-ES" sz="3600" dirty="0" err="1">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trabajadorxs</a:t>
            </a:r>
            <a:r>
              <a:rPr lang="es-ES"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 encuestados</a:t>
            </a:r>
            <a:endParaRPr lang="es-AR" sz="40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endParaRPr>
          </a:p>
        </p:txBody>
      </p:sp>
      <p:sp>
        <p:nvSpPr>
          <p:cNvPr id="2" name="CuadroTexto 1">
            <a:extLst>
              <a:ext uri="{FF2B5EF4-FFF2-40B4-BE49-F238E27FC236}">
                <a16:creationId xmlns:a16="http://schemas.microsoft.com/office/drawing/2014/main" xmlns="" id="{3C61DD35-D377-4FBB-A629-E6E662B57E38}"/>
              </a:ext>
            </a:extLst>
          </p:cNvPr>
          <p:cNvSpPr txBox="1"/>
          <p:nvPr/>
        </p:nvSpPr>
        <p:spPr>
          <a:xfrm>
            <a:off x="742121" y="1961006"/>
            <a:ext cx="10151165" cy="1300869"/>
          </a:xfrm>
          <a:prstGeom prst="rect">
            <a:avLst/>
          </a:prstGeom>
          <a:noFill/>
        </p:spPr>
        <p:txBody>
          <a:bodyPr wrap="square" rtlCol="0">
            <a:spAutoFit/>
          </a:bodyPr>
          <a:lstStyle/>
          <a:p>
            <a:pPr marL="457200" indent="-457200" algn="just">
              <a:lnSpc>
                <a:spcPct val="115000"/>
              </a:lnSpc>
              <a:spcAft>
                <a:spcPts val="1000"/>
              </a:spcAft>
              <a:buFont typeface="Arial" panose="020B0604020202020204" pitchFamily="34" charset="0"/>
              <a:buChar char="•"/>
            </a:pPr>
            <a:r>
              <a:rPr lang="es-AR" sz="2800" b="1" i="1" dirty="0">
                <a:latin typeface="Calibri" panose="020F0502020204030204" pitchFamily="34" charset="0"/>
                <a:cs typeface="Times New Roman" panose="02020603050405020304" pitchFamily="18" charset="0"/>
              </a:rPr>
              <a:t>Nivel educativo Secundario según genero</a:t>
            </a:r>
          </a:p>
          <a:p>
            <a:pPr algn="ctr"/>
            <a:r>
              <a:rPr lang="es-ES" sz="2000" dirty="0">
                <a:latin typeface="Bahnschrift Light Condensed" panose="020B0502040204020203" pitchFamily="34" charset="0"/>
              </a:rPr>
              <a:t> </a:t>
            </a:r>
          </a:p>
          <a:p>
            <a:pPr algn="ctr"/>
            <a:endParaRPr lang="es-AR" dirty="0">
              <a:latin typeface="Bahnschrift Light Condensed" panose="020B0502040204020203" pitchFamily="34"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1288775" y="5927802"/>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3" name="Gráfico 12">
            <a:extLst>
              <a:ext uri="{FF2B5EF4-FFF2-40B4-BE49-F238E27FC236}">
                <a16:creationId xmlns:a16="http://schemas.microsoft.com/office/drawing/2014/main" xmlns="" id="{8AA89F2B-0CB3-4420-9760-616B74CDC1B6}"/>
              </a:ext>
            </a:extLst>
          </p:cNvPr>
          <p:cNvGraphicFramePr/>
          <p:nvPr>
            <p:extLst>
              <p:ext uri="{D42A27DB-BD31-4B8C-83A1-F6EECF244321}">
                <p14:modId xmlns:p14="http://schemas.microsoft.com/office/powerpoint/2010/main" xmlns="" val="2474194181"/>
              </p:ext>
            </p:extLst>
          </p:nvPr>
        </p:nvGraphicFramePr>
        <p:xfrm>
          <a:off x="1036984" y="2584174"/>
          <a:ext cx="4913242" cy="366387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xmlns="" val="688434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posición de imagen 9">
            <a:extLst>
              <a:ext uri="{FF2B5EF4-FFF2-40B4-BE49-F238E27FC236}">
                <a16:creationId xmlns:a16="http://schemas.microsoft.com/office/drawing/2014/main" xmlns="" id="{A83BC148-98DA-4070-804E-0E288967AFF8}"/>
              </a:ext>
            </a:extLst>
          </p:cNvPr>
          <p:cNvPicPr>
            <a:picLocks noGrp="1" noChangeAspect="1"/>
          </p:cNvPicPr>
          <p:nvPr>
            <p:ph type="pic" idx="4294967295"/>
          </p:nvPr>
        </p:nvPicPr>
        <p:blipFill>
          <a:blip r:embed="rId2"/>
          <a:srcRect t="17156" b="17156"/>
          <a:stretch>
            <a:fillRect/>
          </a:stretch>
        </p:blipFill>
        <p:spPr>
          <a:xfrm>
            <a:off x="4366617" y="445750"/>
            <a:ext cx="3458766" cy="2272207"/>
          </a:xfrm>
        </p:spPr>
      </p:pic>
      <p:sp>
        <p:nvSpPr>
          <p:cNvPr id="14" name="CuadroTexto 13">
            <a:extLst>
              <a:ext uri="{FF2B5EF4-FFF2-40B4-BE49-F238E27FC236}">
                <a16:creationId xmlns:a16="http://schemas.microsoft.com/office/drawing/2014/main" xmlns="" id="{5CFA50FA-8AA8-4A11-8227-B9E616870801}"/>
              </a:ext>
            </a:extLst>
          </p:cNvPr>
          <p:cNvSpPr txBox="1"/>
          <p:nvPr/>
        </p:nvSpPr>
        <p:spPr>
          <a:xfrm>
            <a:off x="1418492" y="3310279"/>
            <a:ext cx="9525739" cy="1261884"/>
          </a:xfrm>
          <a:prstGeom prst="rect">
            <a:avLst/>
          </a:prstGeom>
          <a:noFill/>
        </p:spPr>
        <p:txBody>
          <a:bodyPr wrap="square">
            <a:spAutoFit/>
          </a:bodyPr>
          <a:lstStyle/>
          <a:p>
            <a:pPr algn="ctr"/>
            <a:endParaRPr lang="es-AR" sz="1200" dirty="0">
              <a:effectLst/>
              <a:latin typeface="Corbel" panose="020B0503020204020204" pitchFamily="34" charset="0"/>
              <a:ea typeface="Times New Roman" panose="02020603050405020304" pitchFamily="18" charset="0"/>
              <a:cs typeface="Times New Roman" panose="02020603050405020304" pitchFamily="18" charset="0"/>
            </a:endParaRPr>
          </a:p>
          <a:p>
            <a:pPr algn="ctr"/>
            <a:r>
              <a:rPr lang="es-AR" sz="3200" dirty="0">
                <a:solidFill>
                  <a:srgbClr val="009242"/>
                </a:solidFill>
                <a:latin typeface="Montserrat ExtraBold" panose="00000900000000000000" pitchFamily="50" charset="0"/>
                <a:cs typeface="Times New Roman" panose="02020603050405020304" pitchFamily="18" charset="0"/>
              </a:rPr>
              <a:t>Composición de los hogares de </a:t>
            </a:r>
            <a:r>
              <a:rPr lang="es-AR" sz="3200" dirty="0" err="1">
                <a:solidFill>
                  <a:srgbClr val="009242"/>
                </a:solidFill>
                <a:latin typeface="Montserrat ExtraBold" panose="00000900000000000000" pitchFamily="50" charset="0"/>
                <a:cs typeface="Times New Roman" panose="02020603050405020304" pitchFamily="18" charset="0"/>
              </a:rPr>
              <a:t>lxs</a:t>
            </a:r>
            <a:r>
              <a:rPr lang="es-AR" sz="3200" dirty="0">
                <a:solidFill>
                  <a:srgbClr val="009242"/>
                </a:solidFill>
                <a:latin typeface="Montserrat ExtraBold" panose="00000900000000000000" pitchFamily="50" charset="0"/>
                <a:cs typeface="Times New Roman" panose="02020603050405020304" pitchFamily="18" charset="0"/>
              </a:rPr>
              <a:t> </a:t>
            </a:r>
            <a:r>
              <a:rPr lang="es-AR" sz="3200" dirty="0" err="1">
                <a:solidFill>
                  <a:srgbClr val="009242"/>
                </a:solidFill>
                <a:latin typeface="Montserrat ExtraBold" panose="00000900000000000000" pitchFamily="50" charset="0"/>
                <a:cs typeface="Times New Roman" panose="02020603050405020304" pitchFamily="18" charset="0"/>
              </a:rPr>
              <a:t>trabajadorxs</a:t>
            </a:r>
            <a:endParaRPr lang="es-AR" sz="36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endParaRPr>
          </a:p>
        </p:txBody>
      </p:sp>
      <p:sp>
        <p:nvSpPr>
          <p:cNvPr id="18" name="Diagrama de flujo: entrada manual 17">
            <a:extLst>
              <a:ext uri="{FF2B5EF4-FFF2-40B4-BE49-F238E27FC236}">
                <a16:creationId xmlns:a16="http://schemas.microsoft.com/office/drawing/2014/main" xmlns="" id="{298109B9-4BA0-4BD0-9521-FF1489A7644F}"/>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9" name="Elipse 18">
            <a:extLst>
              <a:ext uri="{FF2B5EF4-FFF2-40B4-BE49-F238E27FC236}">
                <a16:creationId xmlns:a16="http://schemas.microsoft.com/office/drawing/2014/main" xmlns="" id="{E9BCE876-DDCA-4AB3-A899-51A9A4AADE45}"/>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0" name="Rectángulo 19">
            <a:extLst>
              <a:ext uri="{FF2B5EF4-FFF2-40B4-BE49-F238E27FC236}">
                <a16:creationId xmlns:a16="http://schemas.microsoft.com/office/drawing/2014/main" xmlns="" id="{2A41981E-474A-45C7-85B7-74AE64227A45}"/>
              </a:ext>
            </a:extLst>
          </p:cNvPr>
          <p:cNvSpPr/>
          <p:nvPr/>
        </p:nvSpPr>
        <p:spPr>
          <a:xfrm>
            <a:off x="1418492" y="3026821"/>
            <a:ext cx="9355016" cy="1828800"/>
          </a:xfrm>
          <a:prstGeom prst="rect">
            <a:avLst/>
          </a:prstGeom>
          <a:noFill/>
          <a:ln w="28575">
            <a:solidFill>
              <a:srgbClr val="00914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AR"/>
          </a:p>
        </p:txBody>
      </p:sp>
    </p:spTree>
    <p:extLst>
      <p:ext uri="{BB962C8B-B14F-4D97-AF65-F5344CB8AC3E}">
        <p14:creationId xmlns:p14="http://schemas.microsoft.com/office/powerpoint/2010/main" xmlns="" val="2704843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200329"/>
          </a:xfrm>
          <a:prstGeom prst="rect">
            <a:avLst/>
          </a:prstGeom>
          <a:noFill/>
        </p:spPr>
        <p:txBody>
          <a:bodyPr wrap="square">
            <a:spAutoFit/>
          </a:bodyPr>
          <a:lstStyle/>
          <a:p>
            <a:pPr algn="ctr"/>
            <a:r>
              <a:rPr lang="es-AR" sz="3600" dirty="0">
                <a:solidFill>
                  <a:srgbClr val="009242"/>
                </a:solidFill>
                <a:latin typeface="Montserrat ExtraBold" panose="00000900000000000000" pitchFamily="50" charset="0"/>
                <a:cs typeface="Times New Roman" panose="02020603050405020304" pitchFamily="18" charset="0"/>
              </a:rPr>
              <a:t>Composición de los hogares de </a:t>
            </a:r>
            <a:r>
              <a:rPr lang="es-AR" sz="3600" dirty="0" err="1">
                <a:solidFill>
                  <a:srgbClr val="009242"/>
                </a:solidFill>
                <a:latin typeface="Montserrat ExtraBold" panose="00000900000000000000" pitchFamily="50" charset="0"/>
                <a:cs typeface="Times New Roman" panose="02020603050405020304" pitchFamily="18" charset="0"/>
              </a:rPr>
              <a:t>lxs</a:t>
            </a:r>
            <a:r>
              <a:rPr lang="es-AR" sz="3600" dirty="0">
                <a:solidFill>
                  <a:srgbClr val="009242"/>
                </a:solidFill>
                <a:latin typeface="Montserrat ExtraBold" panose="00000900000000000000" pitchFamily="50" charset="0"/>
                <a:cs typeface="Times New Roman" panose="02020603050405020304" pitchFamily="18" charset="0"/>
              </a:rPr>
              <a:t> </a:t>
            </a:r>
            <a:r>
              <a:rPr lang="es-AR" sz="3600" dirty="0" err="1">
                <a:solidFill>
                  <a:srgbClr val="009242"/>
                </a:solidFill>
                <a:latin typeface="Montserrat ExtraBold" panose="00000900000000000000" pitchFamily="50" charset="0"/>
                <a:cs typeface="Times New Roman" panose="02020603050405020304" pitchFamily="18" charset="0"/>
              </a:rPr>
              <a:t>trabajadorxs</a:t>
            </a:r>
            <a:endParaRPr lang="es-AR" sz="40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3621157" y="5667207"/>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n 8">
            <a:extLst>
              <a:ext uri="{FF2B5EF4-FFF2-40B4-BE49-F238E27FC236}">
                <a16:creationId xmlns:a16="http://schemas.microsoft.com/office/drawing/2014/main" xmlns="" id="{E10B8472-A854-4C22-B8BB-E783E9F5653C}"/>
              </a:ext>
            </a:extLst>
          </p:cNvPr>
          <p:cNvPicPr/>
          <p:nvPr/>
        </p:nvPicPr>
        <p:blipFill>
          <a:blip r:embed="rId4"/>
          <a:srcRect/>
          <a:stretch>
            <a:fillRect/>
          </a:stretch>
        </p:blipFill>
        <p:spPr bwMode="auto">
          <a:xfrm>
            <a:off x="3215291" y="2027583"/>
            <a:ext cx="5761418" cy="3639624"/>
          </a:xfrm>
          <a:prstGeom prst="rect">
            <a:avLst/>
          </a:prstGeom>
          <a:noFill/>
        </p:spPr>
      </p:pic>
    </p:spTree>
    <p:extLst>
      <p:ext uri="{BB962C8B-B14F-4D97-AF65-F5344CB8AC3E}">
        <p14:creationId xmlns:p14="http://schemas.microsoft.com/office/powerpoint/2010/main" xmlns="" val="33905069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200329"/>
          </a:xfrm>
          <a:prstGeom prst="rect">
            <a:avLst/>
          </a:prstGeom>
          <a:noFill/>
        </p:spPr>
        <p:txBody>
          <a:bodyPr wrap="square">
            <a:spAutoFit/>
          </a:bodyPr>
          <a:lstStyle/>
          <a:p>
            <a:pPr algn="ctr"/>
            <a:r>
              <a:rPr lang="es-AR" sz="3600" dirty="0">
                <a:solidFill>
                  <a:srgbClr val="009242"/>
                </a:solidFill>
                <a:latin typeface="Montserrat ExtraBold" panose="00000900000000000000" pitchFamily="50" charset="0"/>
                <a:cs typeface="Times New Roman" panose="02020603050405020304" pitchFamily="18" charset="0"/>
              </a:rPr>
              <a:t>Composición de los hogares de </a:t>
            </a:r>
            <a:r>
              <a:rPr lang="es-AR" sz="3600" dirty="0" err="1">
                <a:solidFill>
                  <a:srgbClr val="009242"/>
                </a:solidFill>
                <a:latin typeface="Montserrat ExtraBold" panose="00000900000000000000" pitchFamily="50" charset="0"/>
                <a:cs typeface="Times New Roman" panose="02020603050405020304" pitchFamily="18" charset="0"/>
              </a:rPr>
              <a:t>lxs</a:t>
            </a:r>
            <a:r>
              <a:rPr lang="es-AR" sz="3600" dirty="0">
                <a:solidFill>
                  <a:srgbClr val="009242"/>
                </a:solidFill>
                <a:latin typeface="Montserrat ExtraBold" panose="00000900000000000000" pitchFamily="50" charset="0"/>
                <a:cs typeface="Times New Roman" panose="02020603050405020304" pitchFamily="18" charset="0"/>
              </a:rPr>
              <a:t> </a:t>
            </a:r>
            <a:r>
              <a:rPr lang="es-AR" sz="3600" dirty="0" err="1">
                <a:solidFill>
                  <a:srgbClr val="009242"/>
                </a:solidFill>
                <a:latin typeface="Montserrat ExtraBold" panose="00000900000000000000" pitchFamily="50" charset="0"/>
                <a:cs typeface="Times New Roman" panose="02020603050405020304" pitchFamily="18" charset="0"/>
              </a:rPr>
              <a:t>trabajadorxs</a:t>
            </a:r>
            <a:endParaRPr lang="es-AR" sz="40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3117574" y="5749135"/>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Tabla 1">
            <a:extLst>
              <a:ext uri="{FF2B5EF4-FFF2-40B4-BE49-F238E27FC236}">
                <a16:creationId xmlns:a16="http://schemas.microsoft.com/office/drawing/2014/main" xmlns="" id="{3DFD4EA3-A779-48FC-995D-DC017BBA22C6}"/>
              </a:ext>
            </a:extLst>
          </p:cNvPr>
          <p:cNvGraphicFramePr>
            <a:graphicFrameLocks noGrp="1"/>
          </p:cNvGraphicFramePr>
          <p:nvPr>
            <p:extLst>
              <p:ext uri="{D42A27DB-BD31-4B8C-83A1-F6EECF244321}">
                <p14:modId xmlns:p14="http://schemas.microsoft.com/office/powerpoint/2010/main" xmlns="" val="1346315383"/>
              </p:ext>
            </p:extLst>
          </p:nvPr>
        </p:nvGraphicFramePr>
        <p:xfrm>
          <a:off x="2676938" y="1718858"/>
          <a:ext cx="5857461" cy="3925824"/>
        </p:xfrm>
        <a:graphic>
          <a:graphicData uri="http://schemas.openxmlformats.org/drawingml/2006/table">
            <a:tbl>
              <a:tblPr firstRow="1" firstCol="1" bandRow="1">
                <a:tableStyleId>{5C22544A-7EE6-4342-B048-85BDC9FD1C3A}</a:tableStyleId>
              </a:tblPr>
              <a:tblGrid>
                <a:gridCol w="4307210">
                  <a:extLst>
                    <a:ext uri="{9D8B030D-6E8A-4147-A177-3AD203B41FA5}">
                      <a16:colId xmlns:a16="http://schemas.microsoft.com/office/drawing/2014/main" xmlns="" val="502727389"/>
                    </a:ext>
                  </a:extLst>
                </a:gridCol>
                <a:gridCol w="1550251">
                  <a:extLst>
                    <a:ext uri="{9D8B030D-6E8A-4147-A177-3AD203B41FA5}">
                      <a16:colId xmlns:a16="http://schemas.microsoft.com/office/drawing/2014/main" xmlns="" val="4100895354"/>
                    </a:ext>
                  </a:extLst>
                </a:gridCol>
              </a:tblGrid>
              <a:tr h="274258">
                <a:tc>
                  <a:txBody>
                    <a:bodyPr/>
                    <a:lstStyle/>
                    <a:p>
                      <a:pPr algn="ctr">
                        <a:lnSpc>
                          <a:spcPct val="115000"/>
                        </a:lnSpc>
                        <a:spcAft>
                          <a:spcPts val="1000"/>
                        </a:spcAft>
                      </a:pPr>
                      <a:r>
                        <a:rPr lang="es-AR" sz="1600" dirty="0">
                          <a:effectLst/>
                        </a:rPr>
                        <a:t>Tipo de personas convivientes</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bg1">
                        <a:lumMod val="65000"/>
                      </a:schemeClr>
                    </a:solidFill>
                  </a:tcPr>
                </a:tc>
                <a:tc>
                  <a:txBody>
                    <a:bodyPr/>
                    <a:lstStyle/>
                    <a:p>
                      <a:pPr algn="ctr">
                        <a:lnSpc>
                          <a:spcPct val="115000"/>
                        </a:lnSpc>
                        <a:spcAft>
                          <a:spcPts val="1000"/>
                        </a:spcAft>
                      </a:pPr>
                      <a:r>
                        <a:rPr lang="es-AR" sz="1600" dirty="0">
                          <a:effectLst/>
                        </a:rPr>
                        <a:t>Cantidad (%)</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lumMod val="65000"/>
                      </a:schemeClr>
                    </a:solidFill>
                  </a:tcPr>
                </a:tc>
                <a:extLst>
                  <a:ext uri="{0D108BD9-81ED-4DB2-BD59-A6C34878D82A}">
                    <a16:rowId xmlns:a16="http://schemas.microsoft.com/office/drawing/2014/main" xmlns="" val="1935423194"/>
                  </a:ext>
                </a:extLst>
              </a:tr>
              <a:tr h="274258">
                <a:tc>
                  <a:txBody>
                    <a:bodyPr/>
                    <a:lstStyle/>
                    <a:p>
                      <a:pPr algn="ctr">
                        <a:lnSpc>
                          <a:spcPct val="115000"/>
                        </a:lnSpc>
                        <a:spcAft>
                          <a:spcPts val="1000"/>
                        </a:spcAft>
                      </a:pPr>
                      <a:r>
                        <a:rPr lang="es-AR" sz="1600" dirty="0" err="1">
                          <a:effectLst/>
                        </a:rPr>
                        <a:t>Niñxs</a:t>
                      </a:r>
                      <a:r>
                        <a:rPr lang="es-AR" sz="1600" dirty="0">
                          <a:effectLst/>
                        </a:rPr>
                        <a:t> de 0 a 12 años</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009242"/>
                    </a:solidFill>
                  </a:tcPr>
                </a:tc>
                <a:tc>
                  <a:txBody>
                    <a:bodyPr/>
                    <a:lstStyle/>
                    <a:p>
                      <a:pPr algn="ctr">
                        <a:lnSpc>
                          <a:spcPct val="115000"/>
                        </a:lnSpc>
                        <a:spcAft>
                          <a:spcPts val="1000"/>
                        </a:spcAft>
                      </a:pPr>
                      <a:r>
                        <a:rPr lang="es-AR" sz="1600" dirty="0">
                          <a:effectLst/>
                        </a:rPr>
                        <a:t>33%</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xmlns="" val="364472606"/>
                  </a:ext>
                </a:extLst>
              </a:tr>
              <a:tr h="274258">
                <a:tc>
                  <a:txBody>
                    <a:bodyPr/>
                    <a:lstStyle/>
                    <a:p>
                      <a:pPr algn="ctr">
                        <a:lnSpc>
                          <a:spcPct val="115000"/>
                        </a:lnSpc>
                        <a:spcAft>
                          <a:spcPts val="1000"/>
                        </a:spcAft>
                      </a:pPr>
                      <a:r>
                        <a:rPr lang="es-AR" sz="1600" dirty="0">
                          <a:effectLst/>
                        </a:rPr>
                        <a:t>Adolescentes de 12 a 18 años</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009242"/>
                    </a:solidFill>
                  </a:tcPr>
                </a:tc>
                <a:tc>
                  <a:txBody>
                    <a:bodyPr/>
                    <a:lstStyle/>
                    <a:p>
                      <a:pPr algn="ctr">
                        <a:lnSpc>
                          <a:spcPct val="115000"/>
                        </a:lnSpc>
                        <a:spcAft>
                          <a:spcPts val="1000"/>
                        </a:spcAft>
                      </a:pPr>
                      <a:r>
                        <a:rPr lang="es-AR" sz="1600" dirty="0">
                          <a:effectLst/>
                        </a:rPr>
                        <a:t>16%</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xmlns="" val="3500923943"/>
                  </a:ext>
                </a:extLst>
              </a:tr>
              <a:tr h="274258">
                <a:tc>
                  <a:txBody>
                    <a:bodyPr/>
                    <a:lstStyle/>
                    <a:p>
                      <a:pPr algn="ctr">
                        <a:lnSpc>
                          <a:spcPct val="115000"/>
                        </a:lnSpc>
                        <a:spcAft>
                          <a:spcPts val="1000"/>
                        </a:spcAft>
                      </a:pPr>
                      <a:r>
                        <a:rPr lang="es-AR" sz="1600" dirty="0">
                          <a:effectLst/>
                        </a:rPr>
                        <a:t>Personas con discapacidad</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009242"/>
                    </a:solidFill>
                  </a:tcPr>
                </a:tc>
                <a:tc>
                  <a:txBody>
                    <a:bodyPr/>
                    <a:lstStyle/>
                    <a:p>
                      <a:pPr algn="ctr">
                        <a:lnSpc>
                          <a:spcPct val="115000"/>
                        </a:lnSpc>
                        <a:spcAft>
                          <a:spcPts val="1000"/>
                        </a:spcAft>
                      </a:pPr>
                      <a:r>
                        <a:rPr lang="es-AR" sz="1600" dirty="0">
                          <a:effectLst/>
                        </a:rPr>
                        <a:t>2%</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xmlns="" val="3161793615"/>
                  </a:ext>
                </a:extLst>
              </a:tr>
              <a:tr h="274258">
                <a:tc>
                  <a:txBody>
                    <a:bodyPr/>
                    <a:lstStyle/>
                    <a:p>
                      <a:pPr algn="ctr">
                        <a:lnSpc>
                          <a:spcPct val="115000"/>
                        </a:lnSpc>
                        <a:spcAft>
                          <a:spcPts val="1000"/>
                        </a:spcAft>
                      </a:pPr>
                      <a:r>
                        <a:rPr lang="es-AR" sz="1600" dirty="0">
                          <a:effectLst/>
                        </a:rPr>
                        <a:t>Personas mayores a 65 años</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009242"/>
                    </a:solidFill>
                  </a:tcPr>
                </a:tc>
                <a:tc>
                  <a:txBody>
                    <a:bodyPr/>
                    <a:lstStyle/>
                    <a:p>
                      <a:pPr algn="ctr">
                        <a:lnSpc>
                          <a:spcPct val="115000"/>
                        </a:lnSpc>
                        <a:spcAft>
                          <a:spcPts val="1000"/>
                        </a:spcAft>
                      </a:pPr>
                      <a:r>
                        <a:rPr lang="es-AR" sz="1600" dirty="0">
                          <a:effectLst/>
                        </a:rPr>
                        <a:t>7%</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xmlns="" val="1659925876"/>
                  </a:ext>
                </a:extLst>
              </a:tr>
              <a:tr h="274258">
                <a:tc>
                  <a:txBody>
                    <a:bodyPr/>
                    <a:lstStyle/>
                    <a:p>
                      <a:pPr algn="ctr">
                        <a:lnSpc>
                          <a:spcPct val="115000"/>
                        </a:lnSpc>
                        <a:spcAft>
                          <a:spcPts val="1000"/>
                        </a:spcAft>
                      </a:pPr>
                      <a:r>
                        <a:rPr lang="es-AR" sz="1600" dirty="0">
                          <a:effectLst/>
                        </a:rPr>
                        <a:t>Ninguna de las anteriores</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009242"/>
                    </a:solidFill>
                  </a:tcPr>
                </a:tc>
                <a:tc>
                  <a:txBody>
                    <a:bodyPr/>
                    <a:lstStyle/>
                    <a:p>
                      <a:pPr algn="ctr">
                        <a:lnSpc>
                          <a:spcPct val="115000"/>
                        </a:lnSpc>
                        <a:spcAft>
                          <a:spcPts val="1000"/>
                        </a:spcAft>
                      </a:pPr>
                      <a:r>
                        <a:rPr lang="es-AR" sz="1600" dirty="0">
                          <a:effectLst/>
                        </a:rPr>
                        <a:t>23%</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xmlns="" val="1568933557"/>
                  </a:ext>
                </a:extLst>
              </a:tr>
              <a:tr h="274258">
                <a:tc>
                  <a:txBody>
                    <a:bodyPr/>
                    <a:lstStyle/>
                    <a:p>
                      <a:pPr algn="ctr">
                        <a:lnSpc>
                          <a:spcPct val="115000"/>
                        </a:lnSpc>
                        <a:spcAft>
                          <a:spcPts val="1000"/>
                        </a:spcAft>
                      </a:pPr>
                      <a:r>
                        <a:rPr lang="es-AR" sz="1600" dirty="0" err="1">
                          <a:effectLst/>
                        </a:rPr>
                        <a:t>Niñxs</a:t>
                      </a:r>
                      <a:r>
                        <a:rPr lang="es-AR" sz="1600" dirty="0">
                          <a:effectLst/>
                        </a:rPr>
                        <a:t> y adolescentes</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009242"/>
                    </a:solidFill>
                  </a:tcPr>
                </a:tc>
                <a:tc>
                  <a:txBody>
                    <a:bodyPr/>
                    <a:lstStyle/>
                    <a:p>
                      <a:pPr algn="ctr">
                        <a:lnSpc>
                          <a:spcPct val="115000"/>
                        </a:lnSpc>
                        <a:spcAft>
                          <a:spcPts val="1000"/>
                        </a:spcAft>
                      </a:pPr>
                      <a:r>
                        <a:rPr lang="es-AR" sz="1600" dirty="0">
                          <a:effectLst/>
                        </a:rPr>
                        <a:t>10%</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xmlns="" val="2404662696"/>
                  </a:ext>
                </a:extLst>
              </a:tr>
              <a:tr h="274258">
                <a:tc>
                  <a:txBody>
                    <a:bodyPr/>
                    <a:lstStyle/>
                    <a:p>
                      <a:pPr algn="ctr">
                        <a:lnSpc>
                          <a:spcPct val="115000"/>
                        </a:lnSpc>
                        <a:spcAft>
                          <a:spcPts val="1000"/>
                        </a:spcAft>
                      </a:pPr>
                      <a:r>
                        <a:rPr lang="es-AR" sz="1600" dirty="0" err="1">
                          <a:effectLst/>
                        </a:rPr>
                        <a:t>Niñxs</a:t>
                      </a:r>
                      <a:r>
                        <a:rPr lang="es-AR" sz="1600" dirty="0">
                          <a:effectLst/>
                        </a:rPr>
                        <a:t>, Adolescentes y personas con discapacidad</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009242"/>
                    </a:solidFill>
                  </a:tcPr>
                </a:tc>
                <a:tc>
                  <a:txBody>
                    <a:bodyPr/>
                    <a:lstStyle/>
                    <a:p>
                      <a:pPr algn="ctr">
                        <a:lnSpc>
                          <a:spcPct val="115000"/>
                        </a:lnSpc>
                        <a:spcAft>
                          <a:spcPts val="1000"/>
                        </a:spcAft>
                      </a:pPr>
                      <a:r>
                        <a:rPr lang="es-AR" sz="1600" dirty="0">
                          <a:effectLst/>
                        </a:rPr>
                        <a:t>1%</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xmlns="" val="2236244167"/>
                  </a:ext>
                </a:extLst>
              </a:tr>
              <a:tr h="274258">
                <a:tc>
                  <a:txBody>
                    <a:bodyPr/>
                    <a:lstStyle/>
                    <a:p>
                      <a:pPr algn="ctr">
                        <a:lnSpc>
                          <a:spcPct val="115000"/>
                        </a:lnSpc>
                        <a:spcAft>
                          <a:spcPts val="1000"/>
                        </a:spcAft>
                      </a:pPr>
                      <a:r>
                        <a:rPr lang="es-AR" sz="1600" dirty="0" err="1">
                          <a:effectLst/>
                        </a:rPr>
                        <a:t>Niñxs</a:t>
                      </a:r>
                      <a:r>
                        <a:rPr lang="es-AR" sz="1600" dirty="0">
                          <a:effectLst/>
                        </a:rPr>
                        <a:t>, adolescentes y personas mayores</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009242"/>
                    </a:solidFill>
                  </a:tcPr>
                </a:tc>
                <a:tc>
                  <a:txBody>
                    <a:bodyPr/>
                    <a:lstStyle/>
                    <a:p>
                      <a:pPr algn="ctr">
                        <a:lnSpc>
                          <a:spcPct val="115000"/>
                        </a:lnSpc>
                        <a:spcAft>
                          <a:spcPts val="1000"/>
                        </a:spcAft>
                      </a:pPr>
                      <a:r>
                        <a:rPr lang="es-AR" sz="1600" dirty="0">
                          <a:effectLst/>
                        </a:rPr>
                        <a:t>2%</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xmlns="" val="2115717485"/>
                  </a:ext>
                </a:extLst>
              </a:tr>
              <a:tr h="274258">
                <a:tc>
                  <a:txBody>
                    <a:bodyPr/>
                    <a:lstStyle/>
                    <a:p>
                      <a:pPr algn="ctr">
                        <a:lnSpc>
                          <a:spcPct val="115000"/>
                        </a:lnSpc>
                        <a:spcAft>
                          <a:spcPts val="1000"/>
                        </a:spcAft>
                      </a:pPr>
                      <a:r>
                        <a:rPr lang="es-AR" sz="1600" dirty="0" err="1">
                          <a:effectLst/>
                        </a:rPr>
                        <a:t>Niñxs</a:t>
                      </a:r>
                      <a:r>
                        <a:rPr lang="es-AR" sz="1600" dirty="0">
                          <a:effectLst/>
                        </a:rPr>
                        <a:t> y personas con discapacidad</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009242"/>
                    </a:solidFill>
                  </a:tcPr>
                </a:tc>
                <a:tc>
                  <a:txBody>
                    <a:bodyPr/>
                    <a:lstStyle/>
                    <a:p>
                      <a:pPr algn="ctr">
                        <a:lnSpc>
                          <a:spcPct val="115000"/>
                        </a:lnSpc>
                        <a:spcAft>
                          <a:spcPts val="1000"/>
                        </a:spcAft>
                      </a:pPr>
                      <a:r>
                        <a:rPr lang="es-AR" sz="1600" dirty="0">
                          <a:effectLst/>
                        </a:rPr>
                        <a:t>2%</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xmlns="" val="2154915259"/>
                  </a:ext>
                </a:extLst>
              </a:tr>
              <a:tr h="274258">
                <a:tc>
                  <a:txBody>
                    <a:bodyPr/>
                    <a:lstStyle/>
                    <a:p>
                      <a:pPr algn="ctr">
                        <a:lnSpc>
                          <a:spcPct val="115000"/>
                        </a:lnSpc>
                        <a:spcAft>
                          <a:spcPts val="1000"/>
                        </a:spcAft>
                      </a:pPr>
                      <a:r>
                        <a:rPr lang="es-AR" sz="1600" dirty="0" err="1">
                          <a:effectLst/>
                        </a:rPr>
                        <a:t>Niñxs</a:t>
                      </a:r>
                      <a:r>
                        <a:rPr lang="es-AR" sz="1600" dirty="0">
                          <a:effectLst/>
                        </a:rPr>
                        <a:t> y Personas mayores</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009242"/>
                    </a:solidFill>
                  </a:tcPr>
                </a:tc>
                <a:tc>
                  <a:txBody>
                    <a:bodyPr/>
                    <a:lstStyle/>
                    <a:p>
                      <a:pPr algn="ctr">
                        <a:lnSpc>
                          <a:spcPct val="115000"/>
                        </a:lnSpc>
                        <a:spcAft>
                          <a:spcPts val="1000"/>
                        </a:spcAft>
                      </a:pPr>
                      <a:r>
                        <a:rPr lang="es-AR" sz="1600" dirty="0">
                          <a:effectLst/>
                        </a:rPr>
                        <a:t>2%</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xmlns="" val="2792245484"/>
                  </a:ext>
                </a:extLst>
              </a:tr>
              <a:tr h="274258">
                <a:tc>
                  <a:txBody>
                    <a:bodyPr/>
                    <a:lstStyle/>
                    <a:p>
                      <a:pPr algn="ctr">
                        <a:lnSpc>
                          <a:spcPct val="115000"/>
                        </a:lnSpc>
                        <a:spcAft>
                          <a:spcPts val="1000"/>
                        </a:spcAft>
                      </a:pPr>
                      <a:r>
                        <a:rPr lang="es-AR" sz="1600" dirty="0">
                          <a:effectLst/>
                        </a:rPr>
                        <a:t>Adolescentes y personas mayores</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009242"/>
                    </a:solidFill>
                  </a:tcPr>
                </a:tc>
                <a:tc>
                  <a:txBody>
                    <a:bodyPr/>
                    <a:lstStyle/>
                    <a:p>
                      <a:pPr algn="ctr">
                        <a:lnSpc>
                          <a:spcPct val="115000"/>
                        </a:lnSpc>
                        <a:spcAft>
                          <a:spcPts val="1000"/>
                        </a:spcAft>
                      </a:pPr>
                      <a:r>
                        <a:rPr lang="es-AR" sz="1600" dirty="0">
                          <a:effectLst/>
                        </a:rPr>
                        <a:t>1%</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xmlns="" val="2412620269"/>
                  </a:ext>
                </a:extLst>
              </a:tr>
              <a:tr h="274258">
                <a:tc>
                  <a:txBody>
                    <a:bodyPr/>
                    <a:lstStyle/>
                    <a:p>
                      <a:pPr algn="ctr">
                        <a:lnSpc>
                          <a:spcPct val="115000"/>
                        </a:lnSpc>
                        <a:spcAft>
                          <a:spcPts val="1000"/>
                        </a:spcAft>
                      </a:pPr>
                      <a:r>
                        <a:rPr lang="es-AR" sz="1600" dirty="0">
                          <a:effectLst/>
                        </a:rPr>
                        <a:t>Adolescentes y personas con discapacidad </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009242"/>
                    </a:solidFill>
                  </a:tcPr>
                </a:tc>
                <a:tc>
                  <a:txBody>
                    <a:bodyPr/>
                    <a:lstStyle/>
                    <a:p>
                      <a:pPr algn="ctr">
                        <a:lnSpc>
                          <a:spcPct val="115000"/>
                        </a:lnSpc>
                        <a:spcAft>
                          <a:spcPts val="1000"/>
                        </a:spcAft>
                      </a:pPr>
                      <a:r>
                        <a:rPr lang="es-AR" sz="1600" dirty="0">
                          <a:effectLst/>
                        </a:rPr>
                        <a:t>2%</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xmlns="" val="3430988500"/>
                  </a:ext>
                </a:extLst>
              </a:tr>
              <a:tr h="274258">
                <a:tc>
                  <a:txBody>
                    <a:bodyPr/>
                    <a:lstStyle/>
                    <a:p>
                      <a:pPr algn="ctr">
                        <a:lnSpc>
                          <a:spcPct val="115000"/>
                        </a:lnSpc>
                        <a:spcAft>
                          <a:spcPts val="1000"/>
                        </a:spcAft>
                      </a:pPr>
                      <a:r>
                        <a:rPr lang="es-AR" sz="1600" dirty="0">
                          <a:effectLst/>
                        </a:rPr>
                        <a:t>Personas con discapacidad y Adultos Mayores</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009242"/>
                    </a:solidFill>
                  </a:tcPr>
                </a:tc>
                <a:tc>
                  <a:txBody>
                    <a:bodyPr/>
                    <a:lstStyle/>
                    <a:p>
                      <a:pPr algn="ctr">
                        <a:lnSpc>
                          <a:spcPct val="115000"/>
                        </a:lnSpc>
                        <a:spcAft>
                          <a:spcPts val="1000"/>
                        </a:spcAft>
                      </a:pPr>
                      <a:r>
                        <a:rPr lang="es-AR" sz="1600" dirty="0">
                          <a:effectLst/>
                        </a:rPr>
                        <a:t>1%</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xmlns="" val="3453611672"/>
                  </a:ext>
                </a:extLst>
              </a:tr>
            </a:tbl>
          </a:graphicData>
        </a:graphic>
      </p:graphicFrame>
    </p:spTree>
    <p:extLst>
      <p:ext uri="{BB962C8B-B14F-4D97-AF65-F5344CB8AC3E}">
        <p14:creationId xmlns:p14="http://schemas.microsoft.com/office/powerpoint/2010/main" xmlns="" val="10493393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200329"/>
          </a:xfrm>
          <a:prstGeom prst="rect">
            <a:avLst/>
          </a:prstGeom>
          <a:noFill/>
        </p:spPr>
        <p:txBody>
          <a:bodyPr wrap="square">
            <a:spAutoFit/>
          </a:bodyPr>
          <a:lstStyle/>
          <a:p>
            <a:pPr algn="ctr"/>
            <a:r>
              <a:rPr lang="es-AR" sz="3600" dirty="0">
                <a:solidFill>
                  <a:srgbClr val="009242"/>
                </a:solidFill>
                <a:latin typeface="Montserrat ExtraBold" panose="00000900000000000000" pitchFamily="50" charset="0"/>
                <a:cs typeface="Times New Roman" panose="02020603050405020304" pitchFamily="18" charset="0"/>
              </a:rPr>
              <a:t>Composición de los hogares de </a:t>
            </a:r>
            <a:r>
              <a:rPr lang="es-AR" sz="3600" dirty="0" err="1">
                <a:solidFill>
                  <a:srgbClr val="009242"/>
                </a:solidFill>
                <a:latin typeface="Montserrat ExtraBold" panose="00000900000000000000" pitchFamily="50" charset="0"/>
                <a:cs typeface="Times New Roman" panose="02020603050405020304" pitchFamily="18" charset="0"/>
              </a:rPr>
              <a:t>lxs</a:t>
            </a:r>
            <a:r>
              <a:rPr lang="es-AR" sz="3600" dirty="0">
                <a:solidFill>
                  <a:srgbClr val="009242"/>
                </a:solidFill>
                <a:latin typeface="Montserrat ExtraBold" panose="00000900000000000000" pitchFamily="50" charset="0"/>
                <a:cs typeface="Times New Roman" panose="02020603050405020304" pitchFamily="18" charset="0"/>
              </a:rPr>
              <a:t> </a:t>
            </a:r>
            <a:r>
              <a:rPr lang="es-AR" sz="3600" dirty="0" err="1">
                <a:solidFill>
                  <a:srgbClr val="009242"/>
                </a:solidFill>
                <a:latin typeface="Montserrat ExtraBold" panose="00000900000000000000" pitchFamily="50" charset="0"/>
                <a:cs typeface="Times New Roman" panose="02020603050405020304" pitchFamily="18" charset="0"/>
              </a:rPr>
              <a:t>trabajadorxs</a:t>
            </a:r>
            <a:endParaRPr lang="es-AR" sz="40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3117574" y="5749135"/>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uadroTexto 8">
            <a:extLst>
              <a:ext uri="{FF2B5EF4-FFF2-40B4-BE49-F238E27FC236}">
                <a16:creationId xmlns:a16="http://schemas.microsoft.com/office/drawing/2014/main" xmlns="" id="{14F14DE4-5E0C-43A3-A04F-CDC1334BB34A}"/>
              </a:ext>
            </a:extLst>
          </p:cNvPr>
          <p:cNvSpPr txBox="1"/>
          <p:nvPr/>
        </p:nvSpPr>
        <p:spPr>
          <a:xfrm>
            <a:off x="1913205" y="1635595"/>
            <a:ext cx="6155634" cy="558743"/>
          </a:xfrm>
          <a:prstGeom prst="rect">
            <a:avLst/>
          </a:prstGeom>
          <a:noFill/>
        </p:spPr>
        <p:txBody>
          <a:bodyPr wrap="square">
            <a:spAutoFit/>
          </a:bodyPr>
          <a:lstStyle/>
          <a:p>
            <a:pPr marL="457200" indent="-457200" algn="just">
              <a:lnSpc>
                <a:spcPct val="115000"/>
              </a:lnSpc>
              <a:spcAft>
                <a:spcPts val="1000"/>
              </a:spcAft>
              <a:buFont typeface="Arial" panose="020B0604020202020204" pitchFamily="34" charset="0"/>
              <a:buChar char="•"/>
            </a:pPr>
            <a:r>
              <a:rPr lang="es-AR" sz="2800" b="1" i="1" dirty="0">
                <a:latin typeface="Calibri" panose="020F0502020204030204" pitchFamily="34" charset="0"/>
                <a:cs typeface="Times New Roman" panose="02020603050405020304" pitchFamily="18" charset="0"/>
              </a:rPr>
              <a:t>Ingresos del hogar</a:t>
            </a:r>
          </a:p>
        </p:txBody>
      </p:sp>
      <p:pic>
        <p:nvPicPr>
          <p:cNvPr id="13" name="Imagen 12">
            <a:extLst>
              <a:ext uri="{FF2B5EF4-FFF2-40B4-BE49-F238E27FC236}">
                <a16:creationId xmlns:a16="http://schemas.microsoft.com/office/drawing/2014/main" xmlns="" id="{9A66E6F2-255D-46AA-A7A5-4C536DA76EC1}"/>
              </a:ext>
            </a:extLst>
          </p:cNvPr>
          <p:cNvPicPr/>
          <p:nvPr/>
        </p:nvPicPr>
        <p:blipFill>
          <a:blip r:embed="rId4"/>
          <a:srcRect/>
          <a:stretch>
            <a:fillRect/>
          </a:stretch>
        </p:blipFill>
        <p:spPr bwMode="auto">
          <a:xfrm>
            <a:off x="3004957" y="2311723"/>
            <a:ext cx="4886683" cy="3396377"/>
          </a:xfrm>
          <a:prstGeom prst="rect">
            <a:avLst/>
          </a:prstGeom>
          <a:noFill/>
        </p:spPr>
      </p:pic>
    </p:spTree>
    <p:extLst>
      <p:ext uri="{BB962C8B-B14F-4D97-AF65-F5344CB8AC3E}">
        <p14:creationId xmlns:p14="http://schemas.microsoft.com/office/powerpoint/2010/main" xmlns="" val="3698228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200329"/>
          </a:xfrm>
          <a:prstGeom prst="rect">
            <a:avLst/>
          </a:prstGeom>
          <a:noFill/>
        </p:spPr>
        <p:txBody>
          <a:bodyPr wrap="square">
            <a:spAutoFit/>
          </a:bodyPr>
          <a:lstStyle/>
          <a:p>
            <a:pPr algn="ctr"/>
            <a:r>
              <a:rPr lang="es-AR" sz="3600" dirty="0">
                <a:solidFill>
                  <a:srgbClr val="009242"/>
                </a:solidFill>
                <a:latin typeface="Montserrat ExtraBold" panose="00000900000000000000" pitchFamily="50" charset="0"/>
                <a:cs typeface="Times New Roman" panose="02020603050405020304" pitchFamily="18" charset="0"/>
              </a:rPr>
              <a:t>Composición de los hogares de </a:t>
            </a:r>
            <a:r>
              <a:rPr lang="es-AR" sz="3600" dirty="0" err="1">
                <a:solidFill>
                  <a:srgbClr val="009242"/>
                </a:solidFill>
                <a:latin typeface="Montserrat ExtraBold" panose="00000900000000000000" pitchFamily="50" charset="0"/>
                <a:cs typeface="Times New Roman" panose="02020603050405020304" pitchFamily="18" charset="0"/>
              </a:rPr>
              <a:t>lxs</a:t>
            </a:r>
            <a:r>
              <a:rPr lang="es-AR" sz="3600" dirty="0">
                <a:solidFill>
                  <a:srgbClr val="009242"/>
                </a:solidFill>
                <a:latin typeface="Montserrat ExtraBold" panose="00000900000000000000" pitchFamily="50" charset="0"/>
                <a:cs typeface="Times New Roman" panose="02020603050405020304" pitchFamily="18" charset="0"/>
              </a:rPr>
              <a:t> </a:t>
            </a:r>
            <a:r>
              <a:rPr lang="es-AR" sz="3600" dirty="0" err="1">
                <a:solidFill>
                  <a:srgbClr val="009242"/>
                </a:solidFill>
                <a:latin typeface="Montserrat ExtraBold" panose="00000900000000000000" pitchFamily="50" charset="0"/>
                <a:cs typeface="Times New Roman" panose="02020603050405020304" pitchFamily="18" charset="0"/>
              </a:rPr>
              <a:t>trabajadorxs</a:t>
            </a:r>
            <a:endParaRPr lang="es-AR" sz="40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3117574" y="5749135"/>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n 7">
            <a:extLst>
              <a:ext uri="{FF2B5EF4-FFF2-40B4-BE49-F238E27FC236}">
                <a16:creationId xmlns:a16="http://schemas.microsoft.com/office/drawing/2014/main" xmlns="" id="{CED3C1F0-479F-4442-9E74-575537AE117C}"/>
              </a:ext>
            </a:extLst>
          </p:cNvPr>
          <p:cNvPicPr/>
          <p:nvPr/>
        </p:nvPicPr>
        <p:blipFill>
          <a:blip r:embed="rId4"/>
          <a:srcRect/>
          <a:stretch>
            <a:fillRect/>
          </a:stretch>
        </p:blipFill>
        <p:spPr bwMode="auto">
          <a:xfrm>
            <a:off x="2703444" y="2289123"/>
            <a:ext cx="5272639" cy="3525078"/>
          </a:xfrm>
          <a:prstGeom prst="rect">
            <a:avLst/>
          </a:prstGeom>
          <a:noFill/>
        </p:spPr>
      </p:pic>
      <p:sp>
        <p:nvSpPr>
          <p:cNvPr id="9" name="CuadroTexto 8">
            <a:extLst>
              <a:ext uri="{FF2B5EF4-FFF2-40B4-BE49-F238E27FC236}">
                <a16:creationId xmlns:a16="http://schemas.microsoft.com/office/drawing/2014/main" xmlns="" id="{878F4D4A-1DD0-427D-ADA5-96754769EEDC}"/>
              </a:ext>
            </a:extLst>
          </p:cNvPr>
          <p:cNvSpPr txBox="1"/>
          <p:nvPr/>
        </p:nvSpPr>
        <p:spPr>
          <a:xfrm>
            <a:off x="1623391" y="1711946"/>
            <a:ext cx="6155634" cy="558743"/>
          </a:xfrm>
          <a:prstGeom prst="rect">
            <a:avLst/>
          </a:prstGeom>
          <a:noFill/>
        </p:spPr>
        <p:txBody>
          <a:bodyPr wrap="square">
            <a:spAutoFit/>
          </a:bodyPr>
          <a:lstStyle/>
          <a:p>
            <a:pPr marL="457200" indent="-457200" algn="just">
              <a:lnSpc>
                <a:spcPct val="115000"/>
              </a:lnSpc>
              <a:spcAft>
                <a:spcPts val="1000"/>
              </a:spcAft>
              <a:buFont typeface="Arial" panose="020B0604020202020204" pitchFamily="34" charset="0"/>
              <a:buChar char="•"/>
            </a:pPr>
            <a:r>
              <a:rPr lang="es-AR" sz="2800" b="1" i="1" dirty="0">
                <a:latin typeface="Calibri" panose="020F0502020204030204" pitchFamily="34" charset="0"/>
                <a:cs typeface="Times New Roman" panose="02020603050405020304" pitchFamily="18" charset="0"/>
              </a:rPr>
              <a:t>Ingresos del hogar</a:t>
            </a:r>
          </a:p>
        </p:txBody>
      </p:sp>
    </p:spTree>
    <p:extLst>
      <p:ext uri="{BB962C8B-B14F-4D97-AF65-F5344CB8AC3E}">
        <p14:creationId xmlns:p14="http://schemas.microsoft.com/office/powerpoint/2010/main" xmlns="" val="42848629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200329"/>
          </a:xfrm>
          <a:prstGeom prst="rect">
            <a:avLst/>
          </a:prstGeom>
          <a:noFill/>
        </p:spPr>
        <p:txBody>
          <a:bodyPr wrap="square">
            <a:spAutoFit/>
          </a:bodyPr>
          <a:lstStyle/>
          <a:p>
            <a:pPr algn="ctr"/>
            <a:r>
              <a:rPr lang="es-AR" sz="3600" dirty="0">
                <a:solidFill>
                  <a:srgbClr val="009242"/>
                </a:solidFill>
                <a:latin typeface="Montserrat ExtraBold" panose="00000900000000000000" pitchFamily="50" charset="0"/>
                <a:cs typeface="Times New Roman" panose="02020603050405020304" pitchFamily="18" charset="0"/>
              </a:rPr>
              <a:t>Composición de los hogares de </a:t>
            </a:r>
            <a:r>
              <a:rPr lang="es-AR" sz="3600" dirty="0" err="1">
                <a:solidFill>
                  <a:srgbClr val="009242"/>
                </a:solidFill>
                <a:latin typeface="Montserrat ExtraBold" panose="00000900000000000000" pitchFamily="50" charset="0"/>
                <a:cs typeface="Times New Roman" panose="02020603050405020304" pitchFamily="18" charset="0"/>
              </a:rPr>
              <a:t>lxs</a:t>
            </a:r>
            <a:r>
              <a:rPr lang="es-AR" sz="3600" dirty="0">
                <a:solidFill>
                  <a:srgbClr val="009242"/>
                </a:solidFill>
                <a:latin typeface="Montserrat ExtraBold" panose="00000900000000000000" pitchFamily="50" charset="0"/>
                <a:cs typeface="Times New Roman" panose="02020603050405020304" pitchFamily="18" charset="0"/>
              </a:rPr>
              <a:t> </a:t>
            </a:r>
            <a:r>
              <a:rPr lang="es-AR" sz="3600" dirty="0" err="1">
                <a:solidFill>
                  <a:srgbClr val="009242"/>
                </a:solidFill>
                <a:latin typeface="Montserrat ExtraBold" panose="00000900000000000000" pitchFamily="50" charset="0"/>
                <a:cs typeface="Times New Roman" panose="02020603050405020304" pitchFamily="18" charset="0"/>
              </a:rPr>
              <a:t>trabajadorxs</a:t>
            </a:r>
            <a:endParaRPr lang="es-AR" sz="4000" dirty="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3117574" y="5749135"/>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uadroTexto 8">
            <a:extLst>
              <a:ext uri="{FF2B5EF4-FFF2-40B4-BE49-F238E27FC236}">
                <a16:creationId xmlns:a16="http://schemas.microsoft.com/office/drawing/2014/main" xmlns="" id="{878F4D4A-1DD0-427D-ADA5-96754769EEDC}"/>
              </a:ext>
            </a:extLst>
          </p:cNvPr>
          <p:cNvSpPr txBox="1"/>
          <p:nvPr/>
        </p:nvSpPr>
        <p:spPr>
          <a:xfrm>
            <a:off x="1623391" y="1711946"/>
            <a:ext cx="6155634" cy="558743"/>
          </a:xfrm>
          <a:prstGeom prst="rect">
            <a:avLst/>
          </a:prstGeom>
          <a:noFill/>
        </p:spPr>
        <p:txBody>
          <a:bodyPr wrap="square">
            <a:spAutoFit/>
          </a:bodyPr>
          <a:lstStyle/>
          <a:p>
            <a:pPr marL="457200" indent="-457200" algn="just">
              <a:lnSpc>
                <a:spcPct val="115000"/>
              </a:lnSpc>
              <a:spcAft>
                <a:spcPts val="1000"/>
              </a:spcAft>
              <a:buFont typeface="Arial" panose="020B0604020202020204" pitchFamily="34" charset="0"/>
              <a:buChar char="•"/>
            </a:pPr>
            <a:r>
              <a:rPr lang="es-AR" sz="2800" b="1" i="1" dirty="0">
                <a:latin typeface="Calibri" panose="020F0502020204030204" pitchFamily="34" charset="0"/>
                <a:cs typeface="Times New Roman" panose="02020603050405020304" pitchFamily="18" charset="0"/>
              </a:rPr>
              <a:t>Ingresos del hogar</a:t>
            </a:r>
          </a:p>
        </p:txBody>
      </p:sp>
      <p:pic>
        <p:nvPicPr>
          <p:cNvPr id="13" name="Imagen 12">
            <a:extLst>
              <a:ext uri="{FF2B5EF4-FFF2-40B4-BE49-F238E27FC236}">
                <a16:creationId xmlns:a16="http://schemas.microsoft.com/office/drawing/2014/main" xmlns="" id="{DC01F973-6B13-4AE7-9C70-DDCFBCEB2DEB}"/>
              </a:ext>
            </a:extLst>
          </p:cNvPr>
          <p:cNvPicPr/>
          <p:nvPr/>
        </p:nvPicPr>
        <p:blipFill>
          <a:blip r:embed="rId4"/>
          <a:srcRect/>
          <a:stretch>
            <a:fillRect/>
          </a:stretch>
        </p:blipFill>
        <p:spPr bwMode="auto">
          <a:xfrm>
            <a:off x="2332383" y="2263485"/>
            <a:ext cx="5641768" cy="3478445"/>
          </a:xfrm>
          <a:prstGeom prst="rect">
            <a:avLst/>
          </a:prstGeom>
          <a:noFill/>
        </p:spPr>
      </p:pic>
    </p:spTree>
    <p:extLst>
      <p:ext uri="{BB962C8B-B14F-4D97-AF65-F5344CB8AC3E}">
        <p14:creationId xmlns:p14="http://schemas.microsoft.com/office/powerpoint/2010/main" xmlns="" val="14334042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posición de imagen 9">
            <a:extLst>
              <a:ext uri="{FF2B5EF4-FFF2-40B4-BE49-F238E27FC236}">
                <a16:creationId xmlns:a16="http://schemas.microsoft.com/office/drawing/2014/main" xmlns="" id="{A83BC148-98DA-4070-804E-0E288967AFF8}"/>
              </a:ext>
            </a:extLst>
          </p:cNvPr>
          <p:cNvPicPr>
            <a:picLocks noGrp="1" noChangeAspect="1"/>
          </p:cNvPicPr>
          <p:nvPr>
            <p:ph type="pic" idx="4294967295"/>
          </p:nvPr>
        </p:nvPicPr>
        <p:blipFill>
          <a:blip r:embed="rId2"/>
          <a:srcRect t="17156" b="17156"/>
          <a:stretch>
            <a:fillRect/>
          </a:stretch>
        </p:blipFill>
        <p:spPr>
          <a:xfrm>
            <a:off x="4366617" y="445750"/>
            <a:ext cx="3458766" cy="2272207"/>
          </a:xfrm>
        </p:spPr>
      </p:pic>
      <p:sp>
        <p:nvSpPr>
          <p:cNvPr id="14" name="CuadroTexto 13">
            <a:extLst>
              <a:ext uri="{FF2B5EF4-FFF2-40B4-BE49-F238E27FC236}">
                <a16:creationId xmlns:a16="http://schemas.microsoft.com/office/drawing/2014/main" xmlns="" id="{5CFA50FA-8AA8-4A11-8227-B9E616870801}"/>
              </a:ext>
            </a:extLst>
          </p:cNvPr>
          <p:cNvSpPr txBox="1"/>
          <p:nvPr/>
        </p:nvSpPr>
        <p:spPr>
          <a:xfrm>
            <a:off x="1418492" y="3310279"/>
            <a:ext cx="9525739" cy="1364476"/>
          </a:xfrm>
          <a:prstGeom prst="rect">
            <a:avLst/>
          </a:prstGeom>
          <a:noFill/>
        </p:spPr>
        <p:txBody>
          <a:bodyPr wrap="square">
            <a:spAutoFit/>
          </a:bodyPr>
          <a:lstStyle/>
          <a:p>
            <a:pPr algn="ctr"/>
            <a:endParaRPr lang="es-AR" sz="1200" dirty="0">
              <a:effectLst/>
              <a:latin typeface="Corbel" panose="020B0503020204020204" pitchFamily="34" charset="0"/>
              <a:ea typeface="Times New Roman" panose="02020603050405020304" pitchFamily="18" charset="0"/>
              <a:cs typeface="Times New Roman" panose="02020603050405020304" pitchFamily="18" charset="0"/>
            </a:endParaRPr>
          </a:p>
          <a:p>
            <a:pPr algn="ctr">
              <a:lnSpc>
                <a:spcPct val="115000"/>
              </a:lnSpc>
              <a:spcAft>
                <a:spcPts val="1000"/>
              </a:spcAft>
            </a:pPr>
            <a:r>
              <a:rPr lang="es-AR" sz="3200" dirty="0">
                <a:solidFill>
                  <a:srgbClr val="009242"/>
                </a:solidFill>
                <a:latin typeface="Montserrat ExtraBold" panose="00000900000000000000" pitchFamily="50" charset="0"/>
                <a:cs typeface="Times New Roman" panose="02020603050405020304" pitchFamily="18" charset="0"/>
              </a:rPr>
              <a:t>Condiciones contractuales de </a:t>
            </a:r>
            <a:r>
              <a:rPr lang="es-AR" sz="3200" dirty="0" err="1">
                <a:solidFill>
                  <a:srgbClr val="009242"/>
                </a:solidFill>
                <a:latin typeface="Montserrat ExtraBold" panose="00000900000000000000" pitchFamily="50" charset="0"/>
                <a:cs typeface="Times New Roman" panose="02020603050405020304" pitchFamily="18" charset="0"/>
              </a:rPr>
              <a:t>lxs</a:t>
            </a:r>
            <a:r>
              <a:rPr lang="es-AR" sz="3200" dirty="0">
                <a:solidFill>
                  <a:srgbClr val="009242"/>
                </a:solidFill>
                <a:latin typeface="Montserrat ExtraBold" panose="00000900000000000000" pitchFamily="50" charset="0"/>
                <a:cs typeface="Times New Roman" panose="02020603050405020304" pitchFamily="18" charset="0"/>
              </a:rPr>
              <a:t> trabajadores</a:t>
            </a:r>
          </a:p>
        </p:txBody>
      </p:sp>
      <p:sp>
        <p:nvSpPr>
          <p:cNvPr id="18" name="Diagrama de flujo: entrada manual 17">
            <a:extLst>
              <a:ext uri="{FF2B5EF4-FFF2-40B4-BE49-F238E27FC236}">
                <a16:creationId xmlns:a16="http://schemas.microsoft.com/office/drawing/2014/main" xmlns="" id="{298109B9-4BA0-4BD0-9521-FF1489A7644F}"/>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9" name="Elipse 18">
            <a:extLst>
              <a:ext uri="{FF2B5EF4-FFF2-40B4-BE49-F238E27FC236}">
                <a16:creationId xmlns:a16="http://schemas.microsoft.com/office/drawing/2014/main" xmlns="" id="{E9BCE876-DDCA-4AB3-A899-51A9A4AADE45}"/>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0" name="Rectángulo 19">
            <a:extLst>
              <a:ext uri="{FF2B5EF4-FFF2-40B4-BE49-F238E27FC236}">
                <a16:creationId xmlns:a16="http://schemas.microsoft.com/office/drawing/2014/main" xmlns="" id="{2A41981E-474A-45C7-85B7-74AE64227A45}"/>
              </a:ext>
            </a:extLst>
          </p:cNvPr>
          <p:cNvSpPr/>
          <p:nvPr/>
        </p:nvSpPr>
        <p:spPr>
          <a:xfrm>
            <a:off x="1418492" y="3026821"/>
            <a:ext cx="9355016" cy="1828800"/>
          </a:xfrm>
          <a:prstGeom prst="rect">
            <a:avLst/>
          </a:prstGeom>
          <a:noFill/>
          <a:ln w="28575">
            <a:solidFill>
              <a:srgbClr val="00914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AR"/>
          </a:p>
        </p:txBody>
      </p:sp>
    </p:spTree>
    <p:extLst>
      <p:ext uri="{BB962C8B-B14F-4D97-AF65-F5344CB8AC3E}">
        <p14:creationId xmlns:p14="http://schemas.microsoft.com/office/powerpoint/2010/main" xmlns="" val="39898493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AR" sz="3200" dirty="0">
                <a:solidFill>
                  <a:srgbClr val="009242"/>
                </a:solidFill>
                <a:latin typeface="Montserrat ExtraBold" panose="00000900000000000000" pitchFamily="50" charset="0"/>
                <a:cs typeface="Times New Roman" panose="02020603050405020304" pitchFamily="18" charset="0"/>
              </a:rPr>
              <a:t>Condiciones contractuales de </a:t>
            </a:r>
            <a:r>
              <a:rPr lang="es-AR" sz="3200" dirty="0" err="1">
                <a:solidFill>
                  <a:srgbClr val="009242"/>
                </a:solidFill>
                <a:latin typeface="Montserrat ExtraBold" panose="00000900000000000000" pitchFamily="50" charset="0"/>
                <a:cs typeface="Times New Roman" panose="02020603050405020304" pitchFamily="18" charset="0"/>
              </a:rPr>
              <a:t>lxs</a:t>
            </a:r>
            <a:r>
              <a:rPr lang="es-AR" sz="3200" dirty="0">
                <a:solidFill>
                  <a:srgbClr val="009242"/>
                </a:solidFill>
                <a:latin typeface="Montserrat ExtraBold" panose="00000900000000000000" pitchFamily="50" charset="0"/>
                <a:cs typeface="Times New Roman" panose="02020603050405020304" pitchFamily="18" charset="0"/>
              </a:rPr>
              <a:t> trabajadores</a:t>
            </a: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3117574" y="5749135"/>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n 7">
            <a:extLst>
              <a:ext uri="{FF2B5EF4-FFF2-40B4-BE49-F238E27FC236}">
                <a16:creationId xmlns:a16="http://schemas.microsoft.com/office/drawing/2014/main" xmlns="" id="{D8649172-C59B-4D08-A778-442C94E59EC5}"/>
              </a:ext>
            </a:extLst>
          </p:cNvPr>
          <p:cNvPicPr/>
          <p:nvPr/>
        </p:nvPicPr>
        <p:blipFill>
          <a:blip r:embed="rId4"/>
          <a:srcRect/>
          <a:stretch>
            <a:fillRect/>
          </a:stretch>
        </p:blipFill>
        <p:spPr bwMode="auto">
          <a:xfrm>
            <a:off x="2094631" y="1830182"/>
            <a:ext cx="6707335" cy="3960704"/>
          </a:xfrm>
          <a:prstGeom prst="rect">
            <a:avLst/>
          </a:prstGeom>
          <a:noFill/>
        </p:spPr>
      </p:pic>
    </p:spTree>
    <p:extLst>
      <p:ext uri="{BB962C8B-B14F-4D97-AF65-F5344CB8AC3E}">
        <p14:creationId xmlns:p14="http://schemas.microsoft.com/office/powerpoint/2010/main" xmlns="" val="404905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AR" sz="3200" dirty="0">
                <a:solidFill>
                  <a:srgbClr val="009242"/>
                </a:solidFill>
                <a:latin typeface="Montserrat ExtraBold" panose="00000900000000000000" pitchFamily="50" charset="0"/>
                <a:cs typeface="Times New Roman" panose="02020603050405020304" pitchFamily="18" charset="0"/>
              </a:rPr>
              <a:t>Condiciones contractuales de </a:t>
            </a:r>
            <a:r>
              <a:rPr lang="es-AR" sz="3200" dirty="0" err="1">
                <a:solidFill>
                  <a:srgbClr val="009242"/>
                </a:solidFill>
                <a:latin typeface="Montserrat ExtraBold" panose="00000900000000000000" pitchFamily="50" charset="0"/>
                <a:cs typeface="Times New Roman" panose="02020603050405020304" pitchFamily="18" charset="0"/>
              </a:rPr>
              <a:t>lxs</a:t>
            </a:r>
            <a:r>
              <a:rPr lang="es-AR" sz="3200" dirty="0">
                <a:solidFill>
                  <a:srgbClr val="009242"/>
                </a:solidFill>
                <a:latin typeface="Montserrat ExtraBold" panose="00000900000000000000" pitchFamily="50" charset="0"/>
                <a:cs typeface="Times New Roman" panose="02020603050405020304" pitchFamily="18" charset="0"/>
              </a:rPr>
              <a:t> trabajadores</a:t>
            </a: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3117574" y="5749135"/>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n 7">
            <a:extLst>
              <a:ext uri="{FF2B5EF4-FFF2-40B4-BE49-F238E27FC236}">
                <a16:creationId xmlns:a16="http://schemas.microsoft.com/office/drawing/2014/main" xmlns="" id="{D8649172-C59B-4D08-A778-442C94E59EC5}"/>
              </a:ext>
            </a:extLst>
          </p:cNvPr>
          <p:cNvPicPr/>
          <p:nvPr/>
        </p:nvPicPr>
        <p:blipFill>
          <a:blip r:embed="rId4"/>
          <a:srcRect/>
          <a:stretch>
            <a:fillRect/>
          </a:stretch>
        </p:blipFill>
        <p:spPr bwMode="auto">
          <a:xfrm>
            <a:off x="2094631" y="1830182"/>
            <a:ext cx="6707335" cy="3960704"/>
          </a:xfrm>
          <a:prstGeom prst="rect">
            <a:avLst/>
          </a:prstGeom>
          <a:noFill/>
        </p:spPr>
      </p:pic>
    </p:spTree>
    <p:extLst>
      <p:ext uri="{BB962C8B-B14F-4D97-AF65-F5344CB8AC3E}">
        <p14:creationId xmlns:p14="http://schemas.microsoft.com/office/powerpoint/2010/main" xmlns="" val="3400751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AR" sz="3200" dirty="0">
                <a:solidFill>
                  <a:srgbClr val="009242"/>
                </a:solidFill>
                <a:latin typeface="Montserrat ExtraBold" panose="00000900000000000000" pitchFamily="50" charset="0"/>
                <a:cs typeface="Times New Roman" panose="02020603050405020304" pitchFamily="18" charset="0"/>
              </a:rPr>
              <a:t>Condiciones contractuales de </a:t>
            </a:r>
            <a:r>
              <a:rPr lang="es-AR" sz="3200" dirty="0" err="1">
                <a:solidFill>
                  <a:srgbClr val="009242"/>
                </a:solidFill>
                <a:latin typeface="Montserrat ExtraBold" panose="00000900000000000000" pitchFamily="50" charset="0"/>
                <a:cs typeface="Times New Roman" panose="02020603050405020304" pitchFamily="18" charset="0"/>
              </a:rPr>
              <a:t>lxs</a:t>
            </a:r>
            <a:r>
              <a:rPr lang="es-AR" sz="3200" dirty="0">
                <a:solidFill>
                  <a:srgbClr val="009242"/>
                </a:solidFill>
                <a:latin typeface="Montserrat ExtraBold" panose="00000900000000000000" pitchFamily="50" charset="0"/>
                <a:cs typeface="Times New Roman" panose="02020603050405020304" pitchFamily="18" charset="0"/>
              </a:rPr>
              <a:t> trabajadores</a:t>
            </a: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3117574" y="5749135"/>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n 8">
            <a:extLst>
              <a:ext uri="{FF2B5EF4-FFF2-40B4-BE49-F238E27FC236}">
                <a16:creationId xmlns:a16="http://schemas.microsoft.com/office/drawing/2014/main" xmlns="" id="{55D5E9B2-376E-4911-B6E4-D846F0DFF37A}"/>
              </a:ext>
            </a:extLst>
          </p:cNvPr>
          <p:cNvPicPr/>
          <p:nvPr/>
        </p:nvPicPr>
        <p:blipFill>
          <a:blip r:embed="rId4"/>
          <a:srcRect/>
          <a:stretch>
            <a:fillRect/>
          </a:stretch>
        </p:blipFill>
        <p:spPr bwMode="auto">
          <a:xfrm>
            <a:off x="2687691" y="1851530"/>
            <a:ext cx="5521215" cy="3765297"/>
          </a:xfrm>
          <a:prstGeom prst="rect">
            <a:avLst/>
          </a:prstGeom>
          <a:noFill/>
        </p:spPr>
      </p:pic>
    </p:spTree>
    <p:extLst>
      <p:ext uri="{BB962C8B-B14F-4D97-AF65-F5344CB8AC3E}">
        <p14:creationId xmlns:p14="http://schemas.microsoft.com/office/powerpoint/2010/main" xmlns="" val="33354709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AR" sz="3200" dirty="0">
                <a:solidFill>
                  <a:srgbClr val="009242"/>
                </a:solidFill>
                <a:latin typeface="Montserrat ExtraBold" panose="00000900000000000000" pitchFamily="50" charset="0"/>
                <a:cs typeface="Times New Roman" panose="02020603050405020304" pitchFamily="18" charset="0"/>
              </a:rPr>
              <a:t>Condiciones contractuales de </a:t>
            </a:r>
            <a:r>
              <a:rPr lang="es-AR" sz="3200" dirty="0" err="1">
                <a:solidFill>
                  <a:srgbClr val="009242"/>
                </a:solidFill>
                <a:latin typeface="Montserrat ExtraBold" panose="00000900000000000000" pitchFamily="50" charset="0"/>
                <a:cs typeface="Times New Roman" panose="02020603050405020304" pitchFamily="18" charset="0"/>
              </a:rPr>
              <a:t>lxs</a:t>
            </a:r>
            <a:r>
              <a:rPr lang="es-AR" sz="3200" dirty="0">
                <a:solidFill>
                  <a:srgbClr val="009242"/>
                </a:solidFill>
                <a:latin typeface="Montserrat ExtraBold" panose="00000900000000000000" pitchFamily="50" charset="0"/>
                <a:cs typeface="Times New Roman" panose="02020603050405020304" pitchFamily="18" charset="0"/>
              </a:rPr>
              <a:t> trabajadores</a:t>
            </a: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3117574" y="5749135"/>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n 8">
            <a:extLst>
              <a:ext uri="{FF2B5EF4-FFF2-40B4-BE49-F238E27FC236}">
                <a16:creationId xmlns:a16="http://schemas.microsoft.com/office/drawing/2014/main" xmlns="" id="{0716A138-44C4-4C2C-B73E-DCC6902F1FAE}"/>
              </a:ext>
            </a:extLst>
          </p:cNvPr>
          <p:cNvPicPr/>
          <p:nvPr/>
        </p:nvPicPr>
        <p:blipFill>
          <a:blip r:embed="rId4"/>
          <a:srcRect/>
          <a:stretch>
            <a:fillRect/>
          </a:stretch>
        </p:blipFill>
        <p:spPr bwMode="auto">
          <a:xfrm>
            <a:off x="2557669" y="1849411"/>
            <a:ext cx="5473147" cy="3857973"/>
          </a:xfrm>
          <a:prstGeom prst="rect">
            <a:avLst/>
          </a:prstGeom>
          <a:noFill/>
        </p:spPr>
      </p:pic>
    </p:spTree>
    <p:extLst>
      <p:ext uri="{BB962C8B-B14F-4D97-AF65-F5344CB8AC3E}">
        <p14:creationId xmlns:p14="http://schemas.microsoft.com/office/powerpoint/2010/main" xmlns="" val="26667301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AR" sz="3200" dirty="0">
                <a:solidFill>
                  <a:srgbClr val="009242"/>
                </a:solidFill>
                <a:latin typeface="Montserrat ExtraBold" panose="00000900000000000000" pitchFamily="50" charset="0"/>
                <a:cs typeface="Times New Roman" panose="02020603050405020304" pitchFamily="18" charset="0"/>
              </a:rPr>
              <a:t>Condiciones contractuales de </a:t>
            </a:r>
            <a:r>
              <a:rPr lang="es-AR" sz="3200" dirty="0" err="1">
                <a:solidFill>
                  <a:srgbClr val="009242"/>
                </a:solidFill>
                <a:latin typeface="Montserrat ExtraBold" panose="00000900000000000000" pitchFamily="50" charset="0"/>
                <a:cs typeface="Times New Roman" panose="02020603050405020304" pitchFamily="18" charset="0"/>
              </a:rPr>
              <a:t>lxs</a:t>
            </a:r>
            <a:r>
              <a:rPr lang="es-AR" sz="3200" dirty="0">
                <a:solidFill>
                  <a:srgbClr val="009242"/>
                </a:solidFill>
                <a:latin typeface="Montserrat ExtraBold" panose="00000900000000000000" pitchFamily="50" charset="0"/>
                <a:cs typeface="Times New Roman" panose="02020603050405020304" pitchFamily="18" charset="0"/>
              </a:rPr>
              <a:t> trabajadores</a:t>
            </a: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3117574" y="5749135"/>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n 8">
            <a:extLst>
              <a:ext uri="{FF2B5EF4-FFF2-40B4-BE49-F238E27FC236}">
                <a16:creationId xmlns:a16="http://schemas.microsoft.com/office/drawing/2014/main" xmlns="" id="{B818E3AE-DAEC-4EC9-B893-E90130D3E8D9}"/>
              </a:ext>
            </a:extLst>
          </p:cNvPr>
          <p:cNvPicPr/>
          <p:nvPr/>
        </p:nvPicPr>
        <p:blipFill>
          <a:blip r:embed="rId4"/>
          <a:srcRect/>
          <a:stretch>
            <a:fillRect/>
          </a:stretch>
        </p:blipFill>
        <p:spPr bwMode="auto">
          <a:xfrm>
            <a:off x="2544361" y="1645863"/>
            <a:ext cx="5605726" cy="4061522"/>
          </a:xfrm>
          <a:prstGeom prst="rect">
            <a:avLst/>
          </a:prstGeom>
          <a:noFill/>
        </p:spPr>
      </p:pic>
    </p:spTree>
    <p:extLst>
      <p:ext uri="{BB962C8B-B14F-4D97-AF65-F5344CB8AC3E}">
        <p14:creationId xmlns:p14="http://schemas.microsoft.com/office/powerpoint/2010/main" xmlns="" val="34994242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AR" sz="3200" dirty="0">
                <a:solidFill>
                  <a:srgbClr val="009242"/>
                </a:solidFill>
                <a:latin typeface="Montserrat ExtraBold" panose="00000900000000000000" pitchFamily="50" charset="0"/>
                <a:cs typeface="Times New Roman" panose="02020603050405020304" pitchFamily="18" charset="0"/>
              </a:rPr>
              <a:t>Condiciones contractuales de </a:t>
            </a:r>
            <a:r>
              <a:rPr lang="es-AR" sz="3200" dirty="0" err="1">
                <a:solidFill>
                  <a:srgbClr val="009242"/>
                </a:solidFill>
                <a:latin typeface="Montserrat ExtraBold" panose="00000900000000000000" pitchFamily="50" charset="0"/>
                <a:cs typeface="Times New Roman" panose="02020603050405020304" pitchFamily="18" charset="0"/>
              </a:rPr>
              <a:t>lxs</a:t>
            </a:r>
            <a:r>
              <a:rPr lang="es-AR" sz="3200" dirty="0">
                <a:solidFill>
                  <a:srgbClr val="009242"/>
                </a:solidFill>
                <a:latin typeface="Montserrat ExtraBold" panose="00000900000000000000" pitchFamily="50" charset="0"/>
                <a:cs typeface="Times New Roman" panose="02020603050405020304" pitchFamily="18" charset="0"/>
              </a:rPr>
              <a:t> trabajadores</a:t>
            </a: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3117574" y="5749135"/>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n 7">
            <a:extLst>
              <a:ext uri="{FF2B5EF4-FFF2-40B4-BE49-F238E27FC236}">
                <a16:creationId xmlns:a16="http://schemas.microsoft.com/office/drawing/2014/main" xmlns="" id="{29ED56CF-5506-4469-875F-838B19EB7064}"/>
              </a:ext>
            </a:extLst>
          </p:cNvPr>
          <p:cNvPicPr/>
          <p:nvPr/>
        </p:nvPicPr>
        <p:blipFill>
          <a:blip r:embed="rId4"/>
          <a:srcRect/>
          <a:stretch>
            <a:fillRect/>
          </a:stretch>
        </p:blipFill>
        <p:spPr bwMode="auto">
          <a:xfrm>
            <a:off x="2332383" y="1736537"/>
            <a:ext cx="5809118" cy="3970848"/>
          </a:xfrm>
          <a:prstGeom prst="rect">
            <a:avLst/>
          </a:prstGeom>
          <a:noFill/>
        </p:spPr>
      </p:pic>
    </p:spTree>
    <p:extLst>
      <p:ext uri="{BB962C8B-B14F-4D97-AF65-F5344CB8AC3E}">
        <p14:creationId xmlns:p14="http://schemas.microsoft.com/office/powerpoint/2010/main" xmlns="" val="29226974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AR" sz="3200" dirty="0">
                <a:solidFill>
                  <a:srgbClr val="009242"/>
                </a:solidFill>
                <a:latin typeface="Montserrat ExtraBold" panose="00000900000000000000" pitchFamily="50" charset="0"/>
                <a:cs typeface="Times New Roman" panose="02020603050405020304" pitchFamily="18" charset="0"/>
              </a:rPr>
              <a:t>Condiciones contractuales de </a:t>
            </a:r>
            <a:r>
              <a:rPr lang="es-AR" sz="3200" dirty="0" err="1">
                <a:solidFill>
                  <a:srgbClr val="009242"/>
                </a:solidFill>
                <a:latin typeface="Montserrat ExtraBold" panose="00000900000000000000" pitchFamily="50" charset="0"/>
                <a:cs typeface="Times New Roman" panose="02020603050405020304" pitchFamily="18" charset="0"/>
              </a:rPr>
              <a:t>lxs</a:t>
            </a:r>
            <a:r>
              <a:rPr lang="es-AR" sz="3200" dirty="0">
                <a:solidFill>
                  <a:srgbClr val="009242"/>
                </a:solidFill>
                <a:latin typeface="Montserrat ExtraBold" panose="00000900000000000000" pitchFamily="50" charset="0"/>
                <a:cs typeface="Times New Roman" panose="02020603050405020304" pitchFamily="18" charset="0"/>
              </a:rPr>
              <a:t> trabajadores</a:t>
            </a: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3117574" y="5749135"/>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CuadroTexto 12">
            <a:extLst>
              <a:ext uri="{FF2B5EF4-FFF2-40B4-BE49-F238E27FC236}">
                <a16:creationId xmlns:a16="http://schemas.microsoft.com/office/drawing/2014/main" xmlns="" id="{89B5A586-1610-4FE8-9688-3906F1917D6E}"/>
              </a:ext>
            </a:extLst>
          </p:cNvPr>
          <p:cNvSpPr txBox="1"/>
          <p:nvPr/>
        </p:nvSpPr>
        <p:spPr>
          <a:xfrm>
            <a:off x="1906578" y="1733927"/>
            <a:ext cx="6155634" cy="558743"/>
          </a:xfrm>
          <a:prstGeom prst="rect">
            <a:avLst/>
          </a:prstGeom>
          <a:noFill/>
        </p:spPr>
        <p:txBody>
          <a:bodyPr wrap="square">
            <a:spAutoFit/>
          </a:bodyPr>
          <a:lstStyle/>
          <a:p>
            <a:pPr marL="285750" indent="-285750">
              <a:lnSpc>
                <a:spcPct val="115000"/>
              </a:lnSpc>
              <a:spcAft>
                <a:spcPts val="1000"/>
              </a:spcAft>
              <a:buFont typeface="Arial" panose="020B0604020202020204" pitchFamily="34" charset="0"/>
              <a:buChar char="•"/>
            </a:pPr>
            <a:r>
              <a:rPr lang="es-AR" sz="2800" b="1" i="1" dirty="0">
                <a:latin typeface="Calibri" panose="020F0502020204030204" pitchFamily="34" charset="0"/>
                <a:cs typeface="Times New Roman" panose="02020603050405020304" pitchFamily="18" charset="0"/>
              </a:rPr>
              <a:t>Antigüedad de </a:t>
            </a:r>
            <a:r>
              <a:rPr lang="es-AR" sz="2800" b="1" i="1" dirty="0" err="1">
                <a:latin typeface="Calibri" panose="020F0502020204030204" pitchFamily="34" charset="0"/>
                <a:cs typeface="Times New Roman" panose="02020603050405020304" pitchFamily="18" charset="0"/>
              </a:rPr>
              <a:t>lxs</a:t>
            </a:r>
            <a:r>
              <a:rPr lang="es-AR" sz="2800" b="1" i="1" dirty="0">
                <a:latin typeface="Calibri" panose="020F0502020204030204" pitchFamily="34" charset="0"/>
                <a:cs typeface="Times New Roman" panose="02020603050405020304" pitchFamily="18" charset="0"/>
              </a:rPr>
              <a:t> </a:t>
            </a:r>
            <a:r>
              <a:rPr lang="es-AR" sz="2800" b="1" i="1" dirty="0" err="1">
                <a:latin typeface="Calibri" panose="020F0502020204030204" pitchFamily="34" charset="0"/>
                <a:cs typeface="Times New Roman" panose="02020603050405020304" pitchFamily="18" charset="0"/>
              </a:rPr>
              <a:t>trabajadorxs</a:t>
            </a:r>
            <a:endParaRPr lang="es-AR" sz="2800" b="1" i="1" dirty="0">
              <a:latin typeface="Calibri" panose="020F0502020204030204" pitchFamily="34" charset="0"/>
              <a:cs typeface="Times New Roman" panose="02020603050405020304" pitchFamily="18" charset="0"/>
            </a:endParaRPr>
          </a:p>
        </p:txBody>
      </p:sp>
      <p:pic>
        <p:nvPicPr>
          <p:cNvPr id="15" name="Imagen 14">
            <a:extLst>
              <a:ext uri="{FF2B5EF4-FFF2-40B4-BE49-F238E27FC236}">
                <a16:creationId xmlns:a16="http://schemas.microsoft.com/office/drawing/2014/main" xmlns="" id="{56A40B61-8D2B-48B7-A092-CB5C5405D508}"/>
              </a:ext>
            </a:extLst>
          </p:cNvPr>
          <p:cNvPicPr/>
          <p:nvPr/>
        </p:nvPicPr>
        <p:blipFill>
          <a:blip r:embed="rId4"/>
          <a:srcRect/>
          <a:stretch>
            <a:fillRect/>
          </a:stretch>
        </p:blipFill>
        <p:spPr bwMode="auto">
          <a:xfrm>
            <a:off x="3009637" y="2376171"/>
            <a:ext cx="4769388" cy="3372964"/>
          </a:xfrm>
          <a:prstGeom prst="rect">
            <a:avLst/>
          </a:prstGeom>
          <a:noFill/>
        </p:spPr>
      </p:pic>
    </p:spTree>
    <p:extLst>
      <p:ext uri="{BB962C8B-B14F-4D97-AF65-F5344CB8AC3E}">
        <p14:creationId xmlns:p14="http://schemas.microsoft.com/office/powerpoint/2010/main" xmlns="" val="28044447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AR" sz="3200" dirty="0">
                <a:solidFill>
                  <a:srgbClr val="009242"/>
                </a:solidFill>
                <a:latin typeface="Montserrat ExtraBold" panose="00000900000000000000" pitchFamily="50" charset="0"/>
                <a:cs typeface="Times New Roman" panose="02020603050405020304" pitchFamily="18" charset="0"/>
              </a:rPr>
              <a:t>Condiciones contractuales de </a:t>
            </a:r>
            <a:r>
              <a:rPr lang="es-AR" sz="3200" dirty="0" err="1">
                <a:solidFill>
                  <a:srgbClr val="009242"/>
                </a:solidFill>
                <a:latin typeface="Montserrat ExtraBold" panose="00000900000000000000" pitchFamily="50" charset="0"/>
                <a:cs typeface="Times New Roman" panose="02020603050405020304" pitchFamily="18" charset="0"/>
              </a:rPr>
              <a:t>lxs</a:t>
            </a:r>
            <a:r>
              <a:rPr lang="es-AR" sz="3200" dirty="0">
                <a:solidFill>
                  <a:srgbClr val="009242"/>
                </a:solidFill>
                <a:latin typeface="Montserrat ExtraBold" panose="00000900000000000000" pitchFamily="50" charset="0"/>
                <a:cs typeface="Times New Roman" panose="02020603050405020304" pitchFamily="18" charset="0"/>
              </a:rPr>
              <a:t> trabajadores</a:t>
            </a: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3117574" y="5749135"/>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CuadroTexto 12">
            <a:extLst>
              <a:ext uri="{FF2B5EF4-FFF2-40B4-BE49-F238E27FC236}">
                <a16:creationId xmlns:a16="http://schemas.microsoft.com/office/drawing/2014/main" xmlns="" id="{89B5A586-1610-4FE8-9688-3906F1917D6E}"/>
              </a:ext>
            </a:extLst>
          </p:cNvPr>
          <p:cNvSpPr txBox="1"/>
          <p:nvPr/>
        </p:nvSpPr>
        <p:spPr>
          <a:xfrm>
            <a:off x="1308294" y="1667091"/>
            <a:ext cx="6155634" cy="558743"/>
          </a:xfrm>
          <a:prstGeom prst="rect">
            <a:avLst/>
          </a:prstGeom>
          <a:noFill/>
        </p:spPr>
        <p:txBody>
          <a:bodyPr wrap="square">
            <a:spAutoFit/>
          </a:bodyPr>
          <a:lstStyle/>
          <a:p>
            <a:pPr marL="457200" indent="-457200">
              <a:lnSpc>
                <a:spcPct val="115000"/>
              </a:lnSpc>
              <a:spcAft>
                <a:spcPts val="1000"/>
              </a:spcAft>
              <a:buFont typeface="Arial" panose="020B0604020202020204" pitchFamily="34" charset="0"/>
              <a:buChar char="•"/>
            </a:pPr>
            <a:r>
              <a:rPr lang="es-AR" sz="2800" b="1" i="1" dirty="0">
                <a:latin typeface="Calibri" panose="020F0502020204030204" pitchFamily="34" charset="0"/>
                <a:cs typeface="Times New Roman" panose="02020603050405020304" pitchFamily="18" charset="0"/>
              </a:rPr>
              <a:t>Antigüedad de </a:t>
            </a:r>
            <a:r>
              <a:rPr lang="es-AR" sz="2800" b="1" i="1" dirty="0" err="1">
                <a:latin typeface="Calibri" panose="020F0502020204030204" pitchFamily="34" charset="0"/>
                <a:cs typeface="Times New Roman" panose="02020603050405020304" pitchFamily="18" charset="0"/>
              </a:rPr>
              <a:t>lxs</a:t>
            </a:r>
            <a:r>
              <a:rPr lang="es-AR" sz="2800" b="1" i="1" dirty="0">
                <a:latin typeface="Calibri" panose="020F0502020204030204" pitchFamily="34" charset="0"/>
                <a:cs typeface="Times New Roman" panose="02020603050405020304" pitchFamily="18" charset="0"/>
              </a:rPr>
              <a:t> </a:t>
            </a:r>
            <a:r>
              <a:rPr lang="es-AR" sz="2800" b="1" i="1" dirty="0" err="1">
                <a:latin typeface="Calibri" panose="020F0502020204030204" pitchFamily="34" charset="0"/>
                <a:cs typeface="Times New Roman" panose="02020603050405020304" pitchFamily="18" charset="0"/>
              </a:rPr>
              <a:t>trabajadorxs</a:t>
            </a:r>
            <a:endParaRPr lang="es-AR" sz="2800" b="1" i="1" dirty="0">
              <a:latin typeface="Calibri" panose="020F0502020204030204" pitchFamily="34" charset="0"/>
              <a:cs typeface="Times New Roman" panose="02020603050405020304" pitchFamily="18" charset="0"/>
            </a:endParaRPr>
          </a:p>
        </p:txBody>
      </p:sp>
      <p:pic>
        <p:nvPicPr>
          <p:cNvPr id="9" name="Imagen 8">
            <a:extLst>
              <a:ext uri="{FF2B5EF4-FFF2-40B4-BE49-F238E27FC236}">
                <a16:creationId xmlns:a16="http://schemas.microsoft.com/office/drawing/2014/main" xmlns="" id="{568AC794-E8F7-4E46-AAAF-73155CF149B6}"/>
              </a:ext>
            </a:extLst>
          </p:cNvPr>
          <p:cNvPicPr/>
          <p:nvPr/>
        </p:nvPicPr>
        <p:blipFill>
          <a:blip r:embed="rId4"/>
          <a:srcRect/>
          <a:stretch>
            <a:fillRect/>
          </a:stretch>
        </p:blipFill>
        <p:spPr bwMode="auto">
          <a:xfrm>
            <a:off x="3023156" y="2267585"/>
            <a:ext cx="4569736" cy="3481550"/>
          </a:xfrm>
          <a:prstGeom prst="rect">
            <a:avLst/>
          </a:prstGeom>
          <a:noFill/>
        </p:spPr>
      </p:pic>
    </p:spTree>
    <p:extLst>
      <p:ext uri="{BB962C8B-B14F-4D97-AF65-F5344CB8AC3E}">
        <p14:creationId xmlns:p14="http://schemas.microsoft.com/office/powerpoint/2010/main" xmlns="" val="3363928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AR" sz="3200" dirty="0">
                <a:solidFill>
                  <a:srgbClr val="009242"/>
                </a:solidFill>
                <a:latin typeface="Montserrat ExtraBold" panose="00000900000000000000" pitchFamily="50" charset="0"/>
                <a:cs typeface="Times New Roman" panose="02020603050405020304" pitchFamily="18" charset="0"/>
              </a:rPr>
              <a:t>Condiciones contractuales de </a:t>
            </a:r>
            <a:r>
              <a:rPr lang="es-AR" sz="3200" dirty="0" err="1">
                <a:solidFill>
                  <a:srgbClr val="009242"/>
                </a:solidFill>
                <a:latin typeface="Montserrat ExtraBold" panose="00000900000000000000" pitchFamily="50" charset="0"/>
                <a:cs typeface="Times New Roman" panose="02020603050405020304" pitchFamily="18" charset="0"/>
              </a:rPr>
              <a:t>lxs</a:t>
            </a:r>
            <a:r>
              <a:rPr lang="es-AR" sz="3200" dirty="0">
                <a:solidFill>
                  <a:srgbClr val="009242"/>
                </a:solidFill>
                <a:latin typeface="Montserrat ExtraBold" panose="00000900000000000000" pitchFamily="50" charset="0"/>
                <a:cs typeface="Times New Roman" panose="02020603050405020304" pitchFamily="18" charset="0"/>
              </a:rPr>
              <a:t> trabajadores</a:t>
            </a: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3117574" y="5749135"/>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CuadroTexto 12">
            <a:extLst>
              <a:ext uri="{FF2B5EF4-FFF2-40B4-BE49-F238E27FC236}">
                <a16:creationId xmlns:a16="http://schemas.microsoft.com/office/drawing/2014/main" xmlns="" id="{89B5A586-1610-4FE8-9688-3906F1917D6E}"/>
              </a:ext>
            </a:extLst>
          </p:cNvPr>
          <p:cNvSpPr txBox="1"/>
          <p:nvPr/>
        </p:nvSpPr>
        <p:spPr>
          <a:xfrm>
            <a:off x="1514060" y="1691427"/>
            <a:ext cx="6155634" cy="558743"/>
          </a:xfrm>
          <a:prstGeom prst="rect">
            <a:avLst/>
          </a:prstGeom>
          <a:noFill/>
        </p:spPr>
        <p:txBody>
          <a:bodyPr wrap="square">
            <a:spAutoFit/>
          </a:bodyPr>
          <a:lstStyle/>
          <a:p>
            <a:pPr marL="457200" indent="-457200">
              <a:lnSpc>
                <a:spcPct val="115000"/>
              </a:lnSpc>
              <a:spcAft>
                <a:spcPts val="1000"/>
              </a:spcAft>
              <a:buFont typeface="Arial" panose="020B0604020202020204" pitchFamily="34" charset="0"/>
              <a:buChar char="•"/>
            </a:pPr>
            <a:r>
              <a:rPr lang="es-AR" sz="2800" b="1" i="1" dirty="0">
                <a:latin typeface="Calibri" panose="020F0502020204030204" pitchFamily="34" charset="0"/>
                <a:cs typeface="Times New Roman" panose="02020603050405020304" pitchFamily="18" charset="0"/>
              </a:rPr>
              <a:t>Antigüedad</a:t>
            </a:r>
            <a:r>
              <a:rPr lang="es-AR" sz="1800" i="1" dirty="0">
                <a:effectLst/>
                <a:latin typeface="Calibri" panose="020F0502020204030204" pitchFamily="34" charset="0"/>
                <a:ea typeface="Calibri" panose="020F0502020204030204" pitchFamily="34" charset="0"/>
                <a:cs typeface="Times New Roman" panose="02020603050405020304" pitchFamily="18" charset="0"/>
              </a:rPr>
              <a:t> </a:t>
            </a:r>
            <a:r>
              <a:rPr lang="es-AR" sz="2800" b="1" i="1" dirty="0">
                <a:latin typeface="Calibri" panose="020F0502020204030204" pitchFamily="34" charset="0"/>
                <a:cs typeface="Times New Roman" panose="02020603050405020304" pitchFamily="18" charset="0"/>
              </a:rPr>
              <a:t>de </a:t>
            </a:r>
            <a:r>
              <a:rPr lang="es-AR" sz="2800" b="1" i="1" dirty="0" err="1">
                <a:latin typeface="Calibri" panose="020F0502020204030204" pitchFamily="34" charset="0"/>
                <a:cs typeface="Times New Roman" panose="02020603050405020304" pitchFamily="18" charset="0"/>
              </a:rPr>
              <a:t>lxs</a:t>
            </a:r>
            <a:r>
              <a:rPr lang="es-AR" sz="2800" b="1" i="1" dirty="0">
                <a:latin typeface="Calibri" panose="020F0502020204030204" pitchFamily="34" charset="0"/>
                <a:cs typeface="Times New Roman" panose="02020603050405020304" pitchFamily="18" charset="0"/>
              </a:rPr>
              <a:t> </a:t>
            </a:r>
            <a:r>
              <a:rPr lang="es-AR" sz="2800" b="1" i="1" dirty="0" err="1">
                <a:latin typeface="Calibri" panose="020F0502020204030204" pitchFamily="34" charset="0"/>
                <a:cs typeface="Times New Roman" panose="02020603050405020304" pitchFamily="18" charset="0"/>
              </a:rPr>
              <a:t>trabajadorxs</a:t>
            </a:r>
            <a:endParaRPr lang="es-AR" sz="2800" b="1" i="1" dirty="0">
              <a:latin typeface="Calibri" panose="020F0502020204030204" pitchFamily="34" charset="0"/>
              <a:cs typeface="Times New Roman" panose="02020603050405020304" pitchFamily="18" charset="0"/>
            </a:endParaRPr>
          </a:p>
        </p:txBody>
      </p:sp>
      <p:pic>
        <p:nvPicPr>
          <p:cNvPr id="9" name="Imagen 8">
            <a:extLst>
              <a:ext uri="{FF2B5EF4-FFF2-40B4-BE49-F238E27FC236}">
                <a16:creationId xmlns:a16="http://schemas.microsoft.com/office/drawing/2014/main" xmlns="" id="{5A2C1AB0-D17C-4271-A328-CCF290C2A5D1}"/>
              </a:ext>
            </a:extLst>
          </p:cNvPr>
          <p:cNvPicPr/>
          <p:nvPr/>
        </p:nvPicPr>
        <p:blipFill>
          <a:blip r:embed="rId4"/>
          <a:srcRect/>
          <a:stretch>
            <a:fillRect/>
          </a:stretch>
        </p:blipFill>
        <p:spPr bwMode="auto">
          <a:xfrm>
            <a:off x="2544417" y="2419310"/>
            <a:ext cx="5125277" cy="3186360"/>
          </a:xfrm>
          <a:prstGeom prst="rect">
            <a:avLst/>
          </a:prstGeom>
          <a:noFill/>
        </p:spPr>
      </p:pic>
    </p:spTree>
    <p:extLst>
      <p:ext uri="{BB962C8B-B14F-4D97-AF65-F5344CB8AC3E}">
        <p14:creationId xmlns:p14="http://schemas.microsoft.com/office/powerpoint/2010/main" xmlns="" val="312272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AR" sz="3200" dirty="0">
                <a:solidFill>
                  <a:srgbClr val="009242"/>
                </a:solidFill>
                <a:latin typeface="Montserrat ExtraBold" panose="00000900000000000000" pitchFamily="50" charset="0"/>
                <a:cs typeface="Times New Roman" panose="02020603050405020304" pitchFamily="18" charset="0"/>
              </a:rPr>
              <a:t>Condiciones contractuales de </a:t>
            </a:r>
            <a:r>
              <a:rPr lang="es-AR" sz="3200" dirty="0" err="1">
                <a:solidFill>
                  <a:srgbClr val="009242"/>
                </a:solidFill>
                <a:latin typeface="Montserrat ExtraBold" panose="00000900000000000000" pitchFamily="50" charset="0"/>
                <a:cs typeface="Times New Roman" panose="02020603050405020304" pitchFamily="18" charset="0"/>
              </a:rPr>
              <a:t>lxs</a:t>
            </a:r>
            <a:r>
              <a:rPr lang="es-AR" sz="3200" dirty="0">
                <a:solidFill>
                  <a:srgbClr val="009242"/>
                </a:solidFill>
                <a:latin typeface="Montserrat ExtraBold" panose="00000900000000000000" pitchFamily="50" charset="0"/>
                <a:cs typeface="Times New Roman" panose="02020603050405020304" pitchFamily="18" charset="0"/>
              </a:rPr>
              <a:t> trabajadores</a:t>
            </a: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3117574" y="5749135"/>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CuadroTexto 12">
            <a:extLst>
              <a:ext uri="{FF2B5EF4-FFF2-40B4-BE49-F238E27FC236}">
                <a16:creationId xmlns:a16="http://schemas.microsoft.com/office/drawing/2014/main" xmlns="" id="{89B5A586-1610-4FE8-9688-3906F1917D6E}"/>
              </a:ext>
            </a:extLst>
          </p:cNvPr>
          <p:cNvSpPr txBox="1"/>
          <p:nvPr/>
        </p:nvSpPr>
        <p:spPr>
          <a:xfrm>
            <a:off x="1623391" y="1750126"/>
            <a:ext cx="6155634" cy="558743"/>
          </a:xfrm>
          <a:prstGeom prst="rect">
            <a:avLst/>
          </a:prstGeom>
          <a:noFill/>
        </p:spPr>
        <p:txBody>
          <a:bodyPr wrap="square">
            <a:spAutoFit/>
          </a:bodyPr>
          <a:lstStyle/>
          <a:p>
            <a:pPr marL="457200" indent="-457200">
              <a:lnSpc>
                <a:spcPct val="115000"/>
              </a:lnSpc>
              <a:spcAft>
                <a:spcPts val="1000"/>
              </a:spcAft>
              <a:buFont typeface="Arial" panose="020B0604020202020204" pitchFamily="34" charset="0"/>
              <a:buChar char="•"/>
            </a:pPr>
            <a:r>
              <a:rPr lang="es-AR" sz="2800" b="1" i="1" dirty="0">
                <a:latin typeface="Calibri" panose="020F0502020204030204" pitchFamily="34" charset="0"/>
                <a:cs typeface="Times New Roman" panose="02020603050405020304" pitchFamily="18" charset="0"/>
              </a:rPr>
              <a:t>El salario de </a:t>
            </a:r>
            <a:r>
              <a:rPr lang="es-AR" sz="2800" b="1" i="1" dirty="0" err="1">
                <a:latin typeface="Calibri" panose="020F0502020204030204" pitchFamily="34" charset="0"/>
                <a:cs typeface="Times New Roman" panose="02020603050405020304" pitchFamily="18" charset="0"/>
              </a:rPr>
              <a:t>lxs</a:t>
            </a:r>
            <a:r>
              <a:rPr lang="es-AR" sz="2800" b="1" i="1" dirty="0">
                <a:latin typeface="Calibri" panose="020F0502020204030204" pitchFamily="34" charset="0"/>
                <a:cs typeface="Times New Roman" panose="02020603050405020304" pitchFamily="18" charset="0"/>
              </a:rPr>
              <a:t> </a:t>
            </a:r>
            <a:r>
              <a:rPr lang="es-AR" sz="2800" b="1" i="1" dirty="0" err="1">
                <a:latin typeface="Calibri" panose="020F0502020204030204" pitchFamily="34" charset="0"/>
                <a:cs typeface="Times New Roman" panose="02020603050405020304" pitchFamily="18" charset="0"/>
              </a:rPr>
              <a:t>trabajadorxs</a:t>
            </a:r>
            <a:endParaRPr lang="es-AR" sz="2800" b="1" i="1" dirty="0">
              <a:latin typeface="Calibri" panose="020F0502020204030204" pitchFamily="34" charset="0"/>
              <a:cs typeface="Times New Roman" panose="02020603050405020304" pitchFamily="18" charset="0"/>
            </a:endParaRPr>
          </a:p>
        </p:txBody>
      </p:sp>
      <p:pic>
        <p:nvPicPr>
          <p:cNvPr id="15" name="Imagen 14">
            <a:extLst>
              <a:ext uri="{FF2B5EF4-FFF2-40B4-BE49-F238E27FC236}">
                <a16:creationId xmlns:a16="http://schemas.microsoft.com/office/drawing/2014/main" xmlns="" id="{8E9801CF-756D-4C8E-8983-24A41AA8AEF4}"/>
              </a:ext>
            </a:extLst>
          </p:cNvPr>
          <p:cNvPicPr/>
          <p:nvPr/>
        </p:nvPicPr>
        <p:blipFill>
          <a:blip r:embed="rId4"/>
          <a:srcRect/>
          <a:stretch>
            <a:fillRect/>
          </a:stretch>
        </p:blipFill>
        <p:spPr bwMode="auto">
          <a:xfrm>
            <a:off x="2796209" y="2419310"/>
            <a:ext cx="4818933" cy="3317233"/>
          </a:xfrm>
          <a:prstGeom prst="rect">
            <a:avLst/>
          </a:prstGeom>
          <a:noFill/>
        </p:spPr>
      </p:pic>
    </p:spTree>
    <p:extLst>
      <p:ext uri="{BB962C8B-B14F-4D97-AF65-F5344CB8AC3E}">
        <p14:creationId xmlns:p14="http://schemas.microsoft.com/office/powerpoint/2010/main" xmlns="" val="7288762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AR" sz="3200" dirty="0">
                <a:solidFill>
                  <a:srgbClr val="009242"/>
                </a:solidFill>
                <a:latin typeface="Montserrat ExtraBold" panose="00000900000000000000" pitchFamily="50" charset="0"/>
                <a:cs typeface="Times New Roman" panose="02020603050405020304" pitchFamily="18" charset="0"/>
              </a:rPr>
              <a:t>Condiciones contractuales de </a:t>
            </a:r>
            <a:r>
              <a:rPr lang="es-AR" sz="3200" dirty="0" err="1">
                <a:solidFill>
                  <a:srgbClr val="009242"/>
                </a:solidFill>
                <a:latin typeface="Montserrat ExtraBold" panose="00000900000000000000" pitchFamily="50" charset="0"/>
                <a:cs typeface="Times New Roman" panose="02020603050405020304" pitchFamily="18" charset="0"/>
              </a:rPr>
              <a:t>lxs</a:t>
            </a:r>
            <a:r>
              <a:rPr lang="es-AR" sz="3200" dirty="0">
                <a:solidFill>
                  <a:srgbClr val="009242"/>
                </a:solidFill>
                <a:latin typeface="Montserrat ExtraBold" panose="00000900000000000000" pitchFamily="50" charset="0"/>
                <a:cs typeface="Times New Roman" panose="02020603050405020304" pitchFamily="18" charset="0"/>
              </a:rPr>
              <a:t> trabajadores</a:t>
            </a: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3117574" y="5749135"/>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CuadroTexto 12">
            <a:extLst>
              <a:ext uri="{FF2B5EF4-FFF2-40B4-BE49-F238E27FC236}">
                <a16:creationId xmlns:a16="http://schemas.microsoft.com/office/drawing/2014/main" xmlns="" id="{89B5A586-1610-4FE8-9688-3906F1917D6E}"/>
              </a:ext>
            </a:extLst>
          </p:cNvPr>
          <p:cNvSpPr txBox="1"/>
          <p:nvPr/>
        </p:nvSpPr>
        <p:spPr>
          <a:xfrm>
            <a:off x="1512683" y="1788431"/>
            <a:ext cx="6155634" cy="558743"/>
          </a:xfrm>
          <a:prstGeom prst="rect">
            <a:avLst/>
          </a:prstGeom>
          <a:noFill/>
        </p:spPr>
        <p:txBody>
          <a:bodyPr wrap="square">
            <a:spAutoFit/>
          </a:bodyPr>
          <a:lstStyle/>
          <a:p>
            <a:pPr marL="457200" indent="-457200">
              <a:lnSpc>
                <a:spcPct val="115000"/>
              </a:lnSpc>
              <a:spcAft>
                <a:spcPts val="1000"/>
              </a:spcAft>
              <a:buFont typeface="Arial" panose="020B0604020202020204" pitchFamily="34" charset="0"/>
              <a:buChar char="•"/>
            </a:pPr>
            <a:r>
              <a:rPr lang="es-AR" sz="2800" b="1" i="1" dirty="0">
                <a:latin typeface="Calibri" panose="020F0502020204030204" pitchFamily="34" charset="0"/>
                <a:cs typeface="Times New Roman" panose="02020603050405020304" pitchFamily="18" charset="0"/>
              </a:rPr>
              <a:t>El salario de </a:t>
            </a:r>
            <a:r>
              <a:rPr lang="es-AR" sz="2800" b="1" i="1" dirty="0" err="1">
                <a:latin typeface="Calibri" panose="020F0502020204030204" pitchFamily="34" charset="0"/>
                <a:cs typeface="Times New Roman" panose="02020603050405020304" pitchFamily="18" charset="0"/>
              </a:rPr>
              <a:t>lxs</a:t>
            </a:r>
            <a:r>
              <a:rPr lang="es-AR" sz="2800" b="1" i="1" dirty="0">
                <a:latin typeface="Calibri" panose="020F0502020204030204" pitchFamily="34" charset="0"/>
                <a:cs typeface="Times New Roman" panose="02020603050405020304" pitchFamily="18" charset="0"/>
              </a:rPr>
              <a:t> </a:t>
            </a:r>
            <a:r>
              <a:rPr lang="es-AR" sz="2800" b="1" i="1" dirty="0" err="1">
                <a:latin typeface="Calibri" panose="020F0502020204030204" pitchFamily="34" charset="0"/>
                <a:cs typeface="Times New Roman" panose="02020603050405020304" pitchFamily="18" charset="0"/>
              </a:rPr>
              <a:t>trabajadorxs</a:t>
            </a:r>
            <a:endParaRPr lang="es-AR" sz="2800" b="1" i="1" dirty="0">
              <a:latin typeface="Calibri" panose="020F0502020204030204" pitchFamily="34" charset="0"/>
              <a:cs typeface="Times New Roman" panose="02020603050405020304" pitchFamily="18" charset="0"/>
            </a:endParaRPr>
          </a:p>
        </p:txBody>
      </p:sp>
      <p:pic>
        <p:nvPicPr>
          <p:cNvPr id="15" name="Imagen 14">
            <a:extLst>
              <a:ext uri="{FF2B5EF4-FFF2-40B4-BE49-F238E27FC236}">
                <a16:creationId xmlns:a16="http://schemas.microsoft.com/office/drawing/2014/main" xmlns="" id="{9651528F-B90C-45F0-9853-91E497703B2B}"/>
              </a:ext>
            </a:extLst>
          </p:cNvPr>
          <p:cNvPicPr/>
          <p:nvPr/>
        </p:nvPicPr>
        <p:blipFill>
          <a:blip r:embed="rId4"/>
          <a:srcRect/>
          <a:stretch>
            <a:fillRect/>
          </a:stretch>
        </p:blipFill>
        <p:spPr bwMode="auto">
          <a:xfrm>
            <a:off x="2597427" y="2418078"/>
            <a:ext cx="5328630" cy="3414558"/>
          </a:xfrm>
          <a:prstGeom prst="rect">
            <a:avLst/>
          </a:prstGeom>
          <a:noFill/>
        </p:spPr>
      </p:pic>
    </p:spTree>
    <p:extLst>
      <p:ext uri="{BB962C8B-B14F-4D97-AF65-F5344CB8AC3E}">
        <p14:creationId xmlns:p14="http://schemas.microsoft.com/office/powerpoint/2010/main" xmlns="" val="11412165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AR" sz="3200" dirty="0">
                <a:solidFill>
                  <a:srgbClr val="009242"/>
                </a:solidFill>
                <a:latin typeface="Montserrat ExtraBold" panose="00000900000000000000" pitchFamily="50" charset="0"/>
                <a:cs typeface="Times New Roman" panose="02020603050405020304" pitchFamily="18" charset="0"/>
              </a:rPr>
              <a:t>Condiciones contractuales de </a:t>
            </a:r>
            <a:r>
              <a:rPr lang="es-AR" sz="3200" dirty="0" err="1">
                <a:solidFill>
                  <a:srgbClr val="009242"/>
                </a:solidFill>
                <a:latin typeface="Montserrat ExtraBold" panose="00000900000000000000" pitchFamily="50" charset="0"/>
                <a:cs typeface="Times New Roman" panose="02020603050405020304" pitchFamily="18" charset="0"/>
              </a:rPr>
              <a:t>lxs</a:t>
            </a:r>
            <a:r>
              <a:rPr lang="es-AR" sz="3200" dirty="0">
                <a:solidFill>
                  <a:srgbClr val="009242"/>
                </a:solidFill>
                <a:latin typeface="Montserrat ExtraBold" panose="00000900000000000000" pitchFamily="50" charset="0"/>
                <a:cs typeface="Times New Roman" panose="02020603050405020304" pitchFamily="18" charset="0"/>
              </a:rPr>
              <a:t> trabajadores</a:t>
            </a: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3117574" y="5749135"/>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CuadroTexto 12">
            <a:extLst>
              <a:ext uri="{FF2B5EF4-FFF2-40B4-BE49-F238E27FC236}">
                <a16:creationId xmlns:a16="http://schemas.microsoft.com/office/drawing/2014/main" xmlns="" id="{89B5A586-1610-4FE8-9688-3906F1917D6E}"/>
              </a:ext>
            </a:extLst>
          </p:cNvPr>
          <p:cNvSpPr txBox="1"/>
          <p:nvPr/>
        </p:nvSpPr>
        <p:spPr>
          <a:xfrm>
            <a:off x="1512683" y="1788431"/>
            <a:ext cx="6155634" cy="558743"/>
          </a:xfrm>
          <a:prstGeom prst="rect">
            <a:avLst/>
          </a:prstGeom>
          <a:noFill/>
        </p:spPr>
        <p:txBody>
          <a:bodyPr wrap="square">
            <a:spAutoFit/>
          </a:bodyPr>
          <a:lstStyle/>
          <a:p>
            <a:pPr marL="457200" indent="-457200">
              <a:lnSpc>
                <a:spcPct val="115000"/>
              </a:lnSpc>
              <a:spcAft>
                <a:spcPts val="1000"/>
              </a:spcAft>
              <a:buFont typeface="Arial" panose="020B0604020202020204" pitchFamily="34" charset="0"/>
              <a:buChar char="•"/>
            </a:pPr>
            <a:r>
              <a:rPr lang="es-AR" sz="2800" b="1" i="1" dirty="0">
                <a:latin typeface="Calibri" panose="020F0502020204030204" pitchFamily="34" charset="0"/>
                <a:cs typeface="Times New Roman" panose="02020603050405020304" pitchFamily="18" charset="0"/>
              </a:rPr>
              <a:t>El salario de </a:t>
            </a:r>
            <a:r>
              <a:rPr lang="es-AR" sz="2800" b="1" i="1" dirty="0" err="1">
                <a:latin typeface="Calibri" panose="020F0502020204030204" pitchFamily="34" charset="0"/>
                <a:cs typeface="Times New Roman" panose="02020603050405020304" pitchFamily="18" charset="0"/>
              </a:rPr>
              <a:t>lxs</a:t>
            </a:r>
            <a:r>
              <a:rPr lang="es-AR" sz="2800" b="1" i="1" dirty="0">
                <a:latin typeface="Calibri" panose="020F0502020204030204" pitchFamily="34" charset="0"/>
                <a:cs typeface="Times New Roman" panose="02020603050405020304" pitchFamily="18" charset="0"/>
              </a:rPr>
              <a:t> </a:t>
            </a:r>
            <a:r>
              <a:rPr lang="es-AR" sz="2800" b="1" i="1" dirty="0" err="1">
                <a:latin typeface="Calibri" panose="020F0502020204030204" pitchFamily="34" charset="0"/>
                <a:cs typeface="Times New Roman" panose="02020603050405020304" pitchFamily="18" charset="0"/>
              </a:rPr>
              <a:t>trabajadorxs</a:t>
            </a:r>
            <a:endParaRPr lang="es-AR" sz="2800" b="1" i="1" dirty="0">
              <a:latin typeface="Calibri" panose="020F0502020204030204" pitchFamily="34" charset="0"/>
              <a:cs typeface="Times New Roman" panose="02020603050405020304" pitchFamily="18" charset="0"/>
            </a:endParaRPr>
          </a:p>
        </p:txBody>
      </p:sp>
      <p:pic>
        <p:nvPicPr>
          <p:cNvPr id="9" name="Imagen 8">
            <a:extLst>
              <a:ext uri="{FF2B5EF4-FFF2-40B4-BE49-F238E27FC236}">
                <a16:creationId xmlns:a16="http://schemas.microsoft.com/office/drawing/2014/main" xmlns="" id="{1B860B1B-FEA5-4CB2-B94D-9B58AB666C85}"/>
              </a:ext>
            </a:extLst>
          </p:cNvPr>
          <p:cNvPicPr/>
          <p:nvPr/>
        </p:nvPicPr>
        <p:blipFill>
          <a:blip r:embed="rId4"/>
          <a:srcRect/>
          <a:stretch>
            <a:fillRect/>
          </a:stretch>
        </p:blipFill>
        <p:spPr bwMode="auto">
          <a:xfrm>
            <a:off x="2787511" y="2399168"/>
            <a:ext cx="4991514" cy="3370108"/>
          </a:xfrm>
          <a:prstGeom prst="rect">
            <a:avLst/>
          </a:prstGeom>
          <a:noFill/>
        </p:spPr>
      </p:pic>
    </p:spTree>
    <p:extLst>
      <p:ext uri="{BB962C8B-B14F-4D97-AF65-F5344CB8AC3E}">
        <p14:creationId xmlns:p14="http://schemas.microsoft.com/office/powerpoint/2010/main" xmlns="" val="28607793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AR" sz="3200" dirty="0">
                <a:solidFill>
                  <a:srgbClr val="009242"/>
                </a:solidFill>
                <a:latin typeface="Montserrat ExtraBold" panose="00000900000000000000" pitchFamily="50" charset="0"/>
                <a:cs typeface="Times New Roman" panose="02020603050405020304" pitchFamily="18" charset="0"/>
              </a:rPr>
              <a:t>Condiciones contractuales de </a:t>
            </a:r>
            <a:r>
              <a:rPr lang="es-AR" sz="3200" dirty="0" err="1">
                <a:solidFill>
                  <a:srgbClr val="009242"/>
                </a:solidFill>
                <a:latin typeface="Montserrat ExtraBold" panose="00000900000000000000" pitchFamily="50" charset="0"/>
                <a:cs typeface="Times New Roman" panose="02020603050405020304" pitchFamily="18" charset="0"/>
              </a:rPr>
              <a:t>lxs</a:t>
            </a:r>
            <a:r>
              <a:rPr lang="es-AR" sz="3200" dirty="0">
                <a:solidFill>
                  <a:srgbClr val="009242"/>
                </a:solidFill>
                <a:latin typeface="Montserrat ExtraBold" panose="00000900000000000000" pitchFamily="50" charset="0"/>
                <a:cs typeface="Times New Roman" panose="02020603050405020304" pitchFamily="18" charset="0"/>
              </a:rPr>
              <a:t> trabajadores</a:t>
            </a: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3117574" y="5749135"/>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CuadroTexto 12">
            <a:extLst>
              <a:ext uri="{FF2B5EF4-FFF2-40B4-BE49-F238E27FC236}">
                <a16:creationId xmlns:a16="http://schemas.microsoft.com/office/drawing/2014/main" xmlns="" id="{89B5A586-1610-4FE8-9688-3906F1917D6E}"/>
              </a:ext>
            </a:extLst>
          </p:cNvPr>
          <p:cNvSpPr txBox="1"/>
          <p:nvPr/>
        </p:nvSpPr>
        <p:spPr>
          <a:xfrm>
            <a:off x="1372006" y="1713207"/>
            <a:ext cx="6155634" cy="558743"/>
          </a:xfrm>
          <a:prstGeom prst="rect">
            <a:avLst/>
          </a:prstGeom>
          <a:noFill/>
        </p:spPr>
        <p:txBody>
          <a:bodyPr wrap="square">
            <a:spAutoFit/>
          </a:bodyPr>
          <a:lstStyle/>
          <a:p>
            <a:pPr marL="457200" indent="-457200">
              <a:lnSpc>
                <a:spcPct val="115000"/>
              </a:lnSpc>
              <a:spcAft>
                <a:spcPts val="1000"/>
              </a:spcAft>
              <a:buFont typeface="Arial" panose="020B0604020202020204" pitchFamily="34" charset="0"/>
              <a:buChar char="•"/>
            </a:pPr>
            <a:r>
              <a:rPr lang="es-AR" sz="2800" b="1" i="1" dirty="0">
                <a:latin typeface="Calibri" panose="020F0502020204030204" pitchFamily="34" charset="0"/>
                <a:cs typeface="Times New Roman" panose="02020603050405020304" pitchFamily="18" charset="0"/>
              </a:rPr>
              <a:t>El salario de </a:t>
            </a:r>
            <a:r>
              <a:rPr lang="es-AR" sz="2800" b="1" i="1" dirty="0" err="1">
                <a:latin typeface="Calibri" panose="020F0502020204030204" pitchFamily="34" charset="0"/>
                <a:cs typeface="Times New Roman" panose="02020603050405020304" pitchFamily="18" charset="0"/>
              </a:rPr>
              <a:t>lxs</a:t>
            </a:r>
            <a:r>
              <a:rPr lang="es-AR" sz="2800" b="1" i="1" dirty="0">
                <a:latin typeface="Calibri" panose="020F0502020204030204" pitchFamily="34" charset="0"/>
                <a:cs typeface="Times New Roman" panose="02020603050405020304" pitchFamily="18" charset="0"/>
              </a:rPr>
              <a:t> </a:t>
            </a:r>
            <a:r>
              <a:rPr lang="es-AR" sz="2800" b="1" i="1" dirty="0" err="1">
                <a:latin typeface="Calibri" panose="020F0502020204030204" pitchFamily="34" charset="0"/>
                <a:cs typeface="Times New Roman" panose="02020603050405020304" pitchFamily="18" charset="0"/>
              </a:rPr>
              <a:t>trabajadorxs</a:t>
            </a:r>
            <a:endParaRPr lang="es-AR" sz="2800" b="1" i="1" dirty="0">
              <a:latin typeface="Calibri" panose="020F0502020204030204" pitchFamily="34" charset="0"/>
              <a:cs typeface="Times New Roman" panose="02020603050405020304" pitchFamily="18" charset="0"/>
            </a:endParaRPr>
          </a:p>
        </p:txBody>
      </p:sp>
      <p:pic>
        <p:nvPicPr>
          <p:cNvPr id="9" name="Imagen 8">
            <a:extLst>
              <a:ext uri="{FF2B5EF4-FFF2-40B4-BE49-F238E27FC236}">
                <a16:creationId xmlns:a16="http://schemas.microsoft.com/office/drawing/2014/main" xmlns="" id="{7D96FC1E-3EB0-4193-AE79-F4914CFCE318}"/>
              </a:ext>
            </a:extLst>
          </p:cNvPr>
          <p:cNvPicPr/>
          <p:nvPr/>
        </p:nvPicPr>
        <p:blipFill>
          <a:blip r:embed="rId4"/>
          <a:srcRect/>
          <a:stretch>
            <a:fillRect/>
          </a:stretch>
        </p:blipFill>
        <p:spPr bwMode="auto">
          <a:xfrm>
            <a:off x="2755195" y="2292826"/>
            <a:ext cx="5023830" cy="3498059"/>
          </a:xfrm>
          <a:prstGeom prst="rect">
            <a:avLst/>
          </a:prstGeom>
          <a:noFill/>
        </p:spPr>
      </p:pic>
    </p:spTree>
    <p:extLst>
      <p:ext uri="{BB962C8B-B14F-4D97-AF65-F5344CB8AC3E}">
        <p14:creationId xmlns:p14="http://schemas.microsoft.com/office/powerpoint/2010/main" xmlns="" val="14413616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posición de imagen 9">
            <a:extLst>
              <a:ext uri="{FF2B5EF4-FFF2-40B4-BE49-F238E27FC236}">
                <a16:creationId xmlns:a16="http://schemas.microsoft.com/office/drawing/2014/main" xmlns="" id="{A83BC148-98DA-4070-804E-0E288967AFF8}"/>
              </a:ext>
            </a:extLst>
          </p:cNvPr>
          <p:cNvPicPr>
            <a:picLocks noGrp="1" noChangeAspect="1"/>
          </p:cNvPicPr>
          <p:nvPr>
            <p:ph type="pic" idx="4294967295"/>
          </p:nvPr>
        </p:nvPicPr>
        <p:blipFill>
          <a:blip r:embed="rId2"/>
          <a:srcRect t="17156" b="17156"/>
          <a:stretch>
            <a:fillRect/>
          </a:stretch>
        </p:blipFill>
        <p:spPr>
          <a:xfrm>
            <a:off x="4366617" y="445750"/>
            <a:ext cx="3458766" cy="2272207"/>
          </a:xfrm>
        </p:spPr>
      </p:pic>
      <p:sp>
        <p:nvSpPr>
          <p:cNvPr id="14" name="CuadroTexto 13">
            <a:extLst>
              <a:ext uri="{FF2B5EF4-FFF2-40B4-BE49-F238E27FC236}">
                <a16:creationId xmlns:a16="http://schemas.microsoft.com/office/drawing/2014/main" xmlns="" id="{5CFA50FA-8AA8-4A11-8227-B9E616870801}"/>
              </a:ext>
            </a:extLst>
          </p:cNvPr>
          <p:cNvSpPr txBox="1"/>
          <p:nvPr/>
        </p:nvSpPr>
        <p:spPr>
          <a:xfrm>
            <a:off x="1418492" y="3310279"/>
            <a:ext cx="9525739" cy="1364476"/>
          </a:xfrm>
          <a:prstGeom prst="rect">
            <a:avLst/>
          </a:prstGeom>
          <a:noFill/>
        </p:spPr>
        <p:txBody>
          <a:bodyPr wrap="square">
            <a:spAutoFit/>
          </a:bodyPr>
          <a:lstStyle/>
          <a:p>
            <a:pPr algn="ctr"/>
            <a:endParaRPr lang="es-AR" sz="1200" dirty="0">
              <a:effectLst/>
              <a:latin typeface="Corbel" panose="020B0503020204020204" pitchFamily="34" charset="0"/>
              <a:ea typeface="Times New Roman" panose="02020603050405020304" pitchFamily="18" charset="0"/>
              <a:cs typeface="Times New Roman" panose="02020603050405020304" pitchFamily="18" charset="0"/>
            </a:endParaRPr>
          </a:p>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Los usos del tiempo remunerado y no remunerado</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18" name="Diagrama de flujo: entrada manual 17">
            <a:extLst>
              <a:ext uri="{FF2B5EF4-FFF2-40B4-BE49-F238E27FC236}">
                <a16:creationId xmlns:a16="http://schemas.microsoft.com/office/drawing/2014/main" xmlns="" id="{298109B9-4BA0-4BD0-9521-FF1489A7644F}"/>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9" name="Elipse 18">
            <a:extLst>
              <a:ext uri="{FF2B5EF4-FFF2-40B4-BE49-F238E27FC236}">
                <a16:creationId xmlns:a16="http://schemas.microsoft.com/office/drawing/2014/main" xmlns="" id="{E9BCE876-DDCA-4AB3-A899-51A9A4AADE45}"/>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0" name="Rectángulo 19">
            <a:extLst>
              <a:ext uri="{FF2B5EF4-FFF2-40B4-BE49-F238E27FC236}">
                <a16:creationId xmlns:a16="http://schemas.microsoft.com/office/drawing/2014/main" xmlns="" id="{2A41981E-474A-45C7-85B7-74AE64227A45}"/>
              </a:ext>
            </a:extLst>
          </p:cNvPr>
          <p:cNvSpPr/>
          <p:nvPr/>
        </p:nvSpPr>
        <p:spPr>
          <a:xfrm>
            <a:off x="1418492" y="3026821"/>
            <a:ext cx="9355016" cy="1828800"/>
          </a:xfrm>
          <a:prstGeom prst="rect">
            <a:avLst/>
          </a:prstGeom>
          <a:noFill/>
          <a:ln w="28575">
            <a:solidFill>
              <a:srgbClr val="00914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AR"/>
          </a:p>
        </p:txBody>
      </p:sp>
    </p:spTree>
    <p:extLst>
      <p:ext uri="{BB962C8B-B14F-4D97-AF65-F5344CB8AC3E}">
        <p14:creationId xmlns:p14="http://schemas.microsoft.com/office/powerpoint/2010/main" xmlns="" val="42192851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Los usos del tiempo remunerado y no remunerado</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3117574" y="5749135"/>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5" name="Gráfico 14">
            <a:extLst>
              <a:ext uri="{FF2B5EF4-FFF2-40B4-BE49-F238E27FC236}">
                <a16:creationId xmlns:a16="http://schemas.microsoft.com/office/drawing/2014/main" xmlns="" id="{FF2F06B9-173F-46E2-8123-4F40939D6CBC}"/>
              </a:ext>
            </a:extLst>
          </p:cNvPr>
          <p:cNvGraphicFramePr/>
          <p:nvPr>
            <p:extLst>
              <p:ext uri="{D42A27DB-BD31-4B8C-83A1-F6EECF244321}">
                <p14:modId xmlns:p14="http://schemas.microsoft.com/office/powerpoint/2010/main" xmlns="" val="3750118008"/>
              </p:ext>
            </p:extLst>
          </p:nvPr>
        </p:nvGraphicFramePr>
        <p:xfrm>
          <a:off x="1906578" y="1983546"/>
          <a:ext cx="6702850" cy="37386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xmlns="" val="27202311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AR" sz="3200" dirty="0">
                <a:solidFill>
                  <a:srgbClr val="009242"/>
                </a:solidFill>
                <a:latin typeface="Montserrat ExtraBold" panose="00000900000000000000" pitchFamily="50" charset="0"/>
                <a:cs typeface="Times New Roman" panose="02020603050405020304" pitchFamily="18" charset="0"/>
              </a:rPr>
              <a:t>Condiciones contractuales de </a:t>
            </a:r>
            <a:r>
              <a:rPr lang="es-AR" sz="3200" dirty="0" err="1">
                <a:solidFill>
                  <a:srgbClr val="009242"/>
                </a:solidFill>
                <a:latin typeface="Montserrat ExtraBold" panose="00000900000000000000" pitchFamily="50" charset="0"/>
                <a:cs typeface="Times New Roman" panose="02020603050405020304" pitchFamily="18" charset="0"/>
              </a:rPr>
              <a:t>lxs</a:t>
            </a:r>
            <a:r>
              <a:rPr lang="es-AR" sz="3200" dirty="0">
                <a:solidFill>
                  <a:srgbClr val="009242"/>
                </a:solidFill>
                <a:latin typeface="Montserrat ExtraBold" panose="00000900000000000000" pitchFamily="50" charset="0"/>
                <a:cs typeface="Times New Roman" panose="02020603050405020304" pitchFamily="18" charset="0"/>
              </a:rPr>
              <a:t> trabajadores</a:t>
            </a: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127022" y="5858169"/>
            <a:ext cx="8073731" cy="255134"/>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Gráfico 7">
            <a:extLst>
              <a:ext uri="{FF2B5EF4-FFF2-40B4-BE49-F238E27FC236}">
                <a16:creationId xmlns:a16="http://schemas.microsoft.com/office/drawing/2014/main" xmlns="" id="{631D4521-6737-4865-BBF8-05F16E69DFAC}"/>
              </a:ext>
            </a:extLst>
          </p:cNvPr>
          <p:cNvGraphicFramePr/>
          <p:nvPr>
            <p:extLst>
              <p:ext uri="{D42A27DB-BD31-4B8C-83A1-F6EECF244321}">
                <p14:modId xmlns:p14="http://schemas.microsoft.com/office/powerpoint/2010/main" xmlns="" val="786191510"/>
              </p:ext>
            </p:extLst>
          </p:nvPr>
        </p:nvGraphicFramePr>
        <p:xfrm>
          <a:off x="278349" y="1879819"/>
          <a:ext cx="5870227" cy="426942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Gráfico 8">
            <a:extLst>
              <a:ext uri="{FF2B5EF4-FFF2-40B4-BE49-F238E27FC236}">
                <a16:creationId xmlns:a16="http://schemas.microsoft.com/office/drawing/2014/main" xmlns="" id="{70CF41E4-607B-4B1B-82F1-62E49DBB19F6}"/>
              </a:ext>
            </a:extLst>
          </p:cNvPr>
          <p:cNvGraphicFramePr/>
          <p:nvPr>
            <p:extLst>
              <p:ext uri="{D42A27DB-BD31-4B8C-83A1-F6EECF244321}">
                <p14:modId xmlns:p14="http://schemas.microsoft.com/office/powerpoint/2010/main" xmlns="" val="4044421617"/>
              </p:ext>
            </p:extLst>
          </p:nvPr>
        </p:nvGraphicFramePr>
        <p:xfrm>
          <a:off x="6148575" y="1922479"/>
          <a:ext cx="5870227" cy="402059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xmlns="" val="29544905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Los usos del tiempo remunerado y no remunerado</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3117574" y="5749135"/>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Gráfico 7">
            <a:extLst>
              <a:ext uri="{FF2B5EF4-FFF2-40B4-BE49-F238E27FC236}">
                <a16:creationId xmlns:a16="http://schemas.microsoft.com/office/drawing/2014/main" xmlns="" id="{3AC41A97-8DE9-4563-AEAB-DE1C0B25CA9B}"/>
              </a:ext>
            </a:extLst>
          </p:cNvPr>
          <p:cNvGraphicFramePr/>
          <p:nvPr>
            <p:extLst>
              <p:ext uri="{D42A27DB-BD31-4B8C-83A1-F6EECF244321}">
                <p14:modId xmlns:p14="http://schemas.microsoft.com/office/powerpoint/2010/main" xmlns="" val="3835053855"/>
              </p:ext>
            </p:extLst>
          </p:nvPr>
        </p:nvGraphicFramePr>
        <p:xfrm>
          <a:off x="2585523" y="2121504"/>
          <a:ext cx="5725551" cy="362763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xmlns="" val="20197268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Los usos del tiempo remunerado y no remunerado</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3117574" y="5749135"/>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Gráfico 7">
            <a:extLst>
              <a:ext uri="{FF2B5EF4-FFF2-40B4-BE49-F238E27FC236}">
                <a16:creationId xmlns:a16="http://schemas.microsoft.com/office/drawing/2014/main" xmlns="" id="{CCEDA9CB-0CDC-4F4E-A3CD-CD2BA09DA6C7}"/>
              </a:ext>
            </a:extLst>
          </p:cNvPr>
          <p:cNvGraphicFramePr/>
          <p:nvPr>
            <p:extLst>
              <p:ext uri="{D42A27DB-BD31-4B8C-83A1-F6EECF244321}">
                <p14:modId xmlns:p14="http://schemas.microsoft.com/office/powerpoint/2010/main" xmlns="" val="4113775984"/>
              </p:ext>
            </p:extLst>
          </p:nvPr>
        </p:nvGraphicFramePr>
        <p:xfrm>
          <a:off x="2433711" y="1927275"/>
          <a:ext cx="6119446" cy="382186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xmlns="" val="31438701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Los usos del tiempo remunerado y no remunerado</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2822152" y="5743022"/>
            <a:ext cx="4661451"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Gráfico 7">
            <a:extLst>
              <a:ext uri="{FF2B5EF4-FFF2-40B4-BE49-F238E27FC236}">
                <a16:creationId xmlns:a16="http://schemas.microsoft.com/office/drawing/2014/main" xmlns="" id="{82662061-8228-4C3D-9616-98A7AC352235}"/>
              </a:ext>
            </a:extLst>
          </p:cNvPr>
          <p:cNvGraphicFramePr/>
          <p:nvPr>
            <p:extLst>
              <p:ext uri="{D42A27DB-BD31-4B8C-83A1-F6EECF244321}">
                <p14:modId xmlns:p14="http://schemas.microsoft.com/office/powerpoint/2010/main" xmlns="" val="2677961339"/>
              </p:ext>
            </p:extLst>
          </p:nvPr>
        </p:nvGraphicFramePr>
        <p:xfrm>
          <a:off x="1913206" y="1983545"/>
          <a:ext cx="6625884" cy="384909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xmlns="" val="42938390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posición de imagen 9">
            <a:extLst>
              <a:ext uri="{FF2B5EF4-FFF2-40B4-BE49-F238E27FC236}">
                <a16:creationId xmlns:a16="http://schemas.microsoft.com/office/drawing/2014/main" xmlns="" id="{A83BC148-98DA-4070-804E-0E288967AFF8}"/>
              </a:ext>
            </a:extLst>
          </p:cNvPr>
          <p:cNvPicPr>
            <a:picLocks noGrp="1" noChangeAspect="1"/>
          </p:cNvPicPr>
          <p:nvPr>
            <p:ph type="pic" idx="4294967295"/>
          </p:nvPr>
        </p:nvPicPr>
        <p:blipFill>
          <a:blip r:embed="rId2"/>
          <a:srcRect t="17156" b="17156"/>
          <a:stretch>
            <a:fillRect/>
          </a:stretch>
        </p:blipFill>
        <p:spPr>
          <a:xfrm>
            <a:off x="4366617" y="445750"/>
            <a:ext cx="3458766" cy="2272207"/>
          </a:xfrm>
        </p:spPr>
      </p:pic>
      <p:sp>
        <p:nvSpPr>
          <p:cNvPr id="14" name="CuadroTexto 13">
            <a:extLst>
              <a:ext uri="{FF2B5EF4-FFF2-40B4-BE49-F238E27FC236}">
                <a16:creationId xmlns:a16="http://schemas.microsoft.com/office/drawing/2014/main" xmlns="" id="{5CFA50FA-8AA8-4A11-8227-B9E616870801}"/>
              </a:ext>
            </a:extLst>
          </p:cNvPr>
          <p:cNvSpPr txBox="1"/>
          <p:nvPr/>
        </p:nvSpPr>
        <p:spPr>
          <a:xfrm>
            <a:off x="1545101" y="3258983"/>
            <a:ext cx="9525739" cy="1364476"/>
          </a:xfrm>
          <a:prstGeom prst="rect">
            <a:avLst/>
          </a:prstGeom>
          <a:noFill/>
        </p:spPr>
        <p:txBody>
          <a:bodyPr wrap="square">
            <a:spAutoFit/>
          </a:bodyPr>
          <a:lstStyle/>
          <a:p>
            <a:pPr algn="ctr"/>
            <a:endParaRPr lang="es-AR" sz="1200" dirty="0">
              <a:effectLst/>
              <a:latin typeface="Corbel" panose="020B0503020204020204" pitchFamily="34" charset="0"/>
              <a:ea typeface="Times New Roman" panose="02020603050405020304" pitchFamily="18" charset="0"/>
              <a:cs typeface="Times New Roman" panose="02020603050405020304" pitchFamily="18" charset="0"/>
            </a:endParaRPr>
          </a:p>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Modalidad de trabajo en contexto de pandemia del COVID-19</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18" name="Diagrama de flujo: entrada manual 17">
            <a:extLst>
              <a:ext uri="{FF2B5EF4-FFF2-40B4-BE49-F238E27FC236}">
                <a16:creationId xmlns:a16="http://schemas.microsoft.com/office/drawing/2014/main" xmlns="" id="{298109B9-4BA0-4BD0-9521-FF1489A7644F}"/>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9" name="Elipse 18">
            <a:extLst>
              <a:ext uri="{FF2B5EF4-FFF2-40B4-BE49-F238E27FC236}">
                <a16:creationId xmlns:a16="http://schemas.microsoft.com/office/drawing/2014/main" xmlns="" id="{E9BCE876-DDCA-4AB3-A899-51A9A4AADE45}"/>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0" name="Rectángulo 19">
            <a:extLst>
              <a:ext uri="{FF2B5EF4-FFF2-40B4-BE49-F238E27FC236}">
                <a16:creationId xmlns:a16="http://schemas.microsoft.com/office/drawing/2014/main" xmlns="" id="{2A41981E-474A-45C7-85B7-74AE64227A45}"/>
              </a:ext>
            </a:extLst>
          </p:cNvPr>
          <p:cNvSpPr/>
          <p:nvPr/>
        </p:nvSpPr>
        <p:spPr>
          <a:xfrm>
            <a:off x="1418492" y="3026821"/>
            <a:ext cx="9355016" cy="1828800"/>
          </a:xfrm>
          <a:prstGeom prst="rect">
            <a:avLst/>
          </a:prstGeom>
          <a:noFill/>
          <a:ln w="28575">
            <a:solidFill>
              <a:srgbClr val="00914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AR"/>
          </a:p>
        </p:txBody>
      </p:sp>
    </p:spTree>
    <p:extLst>
      <p:ext uri="{BB962C8B-B14F-4D97-AF65-F5344CB8AC3E}">
        <p14:creationId xmlns:p14="http://schemas.microsoft.com/office/powerpoint/2010/main" xmlns="" val="12806906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Modalidad de trabajo en contexto de pandemia del COVID-19</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1570128" y="5743022"/>
            <a:ext cx="6278827"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n 8">
            <a:extLst>
              <a:ext uri="{FF2B5EF4-FFF2-40B4-BE49-F238E27FC236}">
                <a16:creationId xmlns:a16="http://schemas.microsoft.com/office/drawing/2014/main" xmlns="" id="{874E179C-5061-463C-B066-84A3712436AB}"/>
              </a:ext>
            </a:extLst>
          </p:cNvPr>
          <p:cNvPicPr/>
          <p:nvPr/>
        </p:nvPicPr>
        <p:blipFill>
          <a:blip r:embed="rId4"/>
          <a:srcRect/>
          <a:stretch>
            <a:fillRect/>
          </a:stretch>
        </p:blipFill>
        <p:spPr bwMode="auto">
          <a:xfrm>
            <a:off x="1830816" y="1561188"/>
            <a:ext cx="6018139" cy="4162181"/>
          </a:xfrm>
          <a:prstGeom prst="rect">
            <a:avLst/>
          </a:prstGeom>
          <a:noFill/>
        </p:spPr>
      </p:pic>
    </p:spTree>
    <p:extLst>
      <p:ext uri="{BB962C8B-B14F-4D97-AF65-F5344CB8AC3E}">
        <p14:creationId xmlns:p14="http://schemas.microsoft.com/office/powerpoint/2010/main" xmlns="" val="34921661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Modalidad de trabajo en contexto de pandemia del COVID-19</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1570128" y="5743022"/>
            <a:ext cx="6278827"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n 7">
            <a:extLst>
              <a:ext uri="{FF2B5EF4-FFF2-40B4-BE49-F238E27FC236}">
                <a16:creationId xmlns:a16="http://schemas.microsoft.com/office/drawing/2014/main" xmlns="" id="{4BAFBC9F-94A3-4782-B3D2-859485BDC717}"/>
              </a:ext>
            </a:extLst>
          </p:cNvPr>
          <p:cNvPicPr/>
          <p:nvPr/>
        </p:nvPicPr>
        <p:blipFill>
          <a:blip r:embed="rId4"/>
          <a:srcRect/>
          <a:stretch>
            <a:fillRect/>
          </a:stretch>
        </p:blipFill>
        <p:spPr bwMode="auto">
          <a:xfrm>
            <a:off x="1913204" y="1570789"/>
            <a:ext cx="6780629" cy="4074193"/>
          </a:xfrm>
          <a:prstGeom prst="rect">
            <a:avLst/>
          </a:prstGeom>
          <a:noFill/>
        </p:spPr>
      </p:pic>
    </p:spTree>
    <p:extLst>
      <p:ext uri="{BB962C8B-B14F-4D97-AF65-F5344CB8AC3E}">
        <p14:creationId xmlns:p14="http://schemas.microsoft.com/office/powerpoint/2010/main" xmlns="" val="42226638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Modalidad de trabajo en contexto de pandemia del COVID-19</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1570128" y="5743022"/>
            <a:ext cx="6278827"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n 8">
            <a:extLst>
              <a:ext uri="{FF2B5EF4-FFF2-40B4-BE49-F238E27FC236}">
                <a16:creationId xmlns:a16="http://schemas.microsoft.com/office/drawing/2014/main" xmlns="" id="{6489C78A-D129-440D-A5B2-B6BCD65FB3C4}"/>
              </a:ext>
            </a:extLst>
          </p:cNvPr>
          <p:cNvPicPr/>
          <p:nvPr/>
        </p:nvPicPr>
        <p:blipFill>
          <a:blip r:embed="rId4"/>
          <a:srcRect/>
          <a:stretch>
            <a:fillRect/>
          </a:stretch>
        </p:blipFill>
        <p:spPr bwMode="auto">
          <a:xfrm>
            <a:off x="1791215" y="2123830"/>
            <a:ext cx="5836652" cy="3399316"/>
          </a:xfrm>
          <a:prstGeom prst="rect">
            <a:avLst/>
          </a:prstGeom>
          <a:noFill/>
        </p:spPr>
      </p:pic>
    </p:spTree>
    <p:extLst>
      <p:ext uri="{BB962C8B-B14F-4D97-AF65-F5344CB8AC3E}">
        <p14:creationId xmlns:p14="http://schemas.microsoft.com/office/powerpoint/2010/main" xmlns="" val="30990940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Modalidad de trabajo en contexto de pandemia del COVID-19</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1570128" y="5743022"/>
            <a:ext cx="6278827"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n 7">
            <a:extLst>
              <a:ext uri="{FF2B5EF4-FFF2-40B4-BE49-F238E27FC236}">
                <a16:creationId xmlns:a16="http://schemas.microsoft.com/office/drawing/2014/main" xmlns="" id="{0DFA41DF-4901-4C8F-8920-1A6D0D0804CB}"/>
              </a:ext>
            </a:extLst>
          </p:cNvPr>
          <p:cNvPicPr/>
          <p:nvPr/>
        </p:nvPicPr>
        <p:blipFill>
          <a:blip r:embed="rId4"/>
          <a:srcRect/>
          <a:stretch>
            <a:fillRect/>
          </a:stretch>
        </p:blipFill>
        <p:spPr bwMode="auto">
          <a:xfrm>
            <a:off x="1913205" y="1742375"/>
            <a:ext cx="5219235" cy="3910247"/>
          </a:xfrm>
          <a:prstGeom prst="rect">
            <a:avLst/>
          </a:prstGeom>
          <a:noFill/>
        </p:spPr>
      </p:pic>
    </p:spTree>
    <p:extLst>
      <p:ext uri="{BB962C8B-B14F-4D97-AF65-F5344CB8AC3E}">
        <p14:creationId xmlns:p14="http://schemas.microsoft.com/office/powerpoint/2010/main" xmlns="" val="29047113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Modalidad de trabajo en contexto de pandemia del COVID-19</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1570128" y="5743022"/>
            <a:ext cx="6278827"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n 7">
            <a:extLst>
              <a:ext uri="{FF2B5EF4-FFF2-40B4-BE49-F238E27FC236}">
                <a16:creationId xmlns:a16="http://schemas.microsoft.com/office/drawing/2014/main" xmlns="" id="{E8F489D0-5D05-46C4-9944-7A7E4A07F0E0}"/>
              </a:ext>
            </a:extLst>
          </p:cNvPr>
          <p:cNvPicPr/>
          <p:nvPr/>
        </p:nvPicPr>
        <p:blipFill>
          <a:blip r:embed="rId4"/>
          <a:srcRect/>
          <a:stretch>
            <a:fillRect/>
          </a:stretch>
        </p:blipFill>
        <p:spPr bwMode="auto">
          <a:xfrm>
            <a:off x="1570128" y="1746009"/>
            <a:ext cx="6033526" cy="3902979"/>
          </a:xfrm>
          <a:prstGeom prst="rect">
            <a:avLst/>
          </a:prstGeom>
          <a:noFill/>
        </p:spPr>
      </p:pic>
    </p:spTree>
    <p:extLst>
      <p:ext uri="{BB962C8B-B14F-4D97-AF65-F5344CB8AC3E}">
        <p14:creationId xmlns:p14="http://schemas.microsoft.com/office/powerpoint/2010/main" xmlns="" val="445287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Modalidad de trabajo en contexto de pandemia del COVID-19</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1570128" y="5743022"/>
            <a:ext cx="6278827"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n 7">
            <a:extLst>
              <a:ext uri="{FF2B5EF4-FFF2-40B4-BE49-F238E27FC236}">
                <a16:creationId xmlns:a16="http://schemas.microsoft.com/office/drawing/2014/main" xmlns="" id="{1DABFD51-C4F0-407A-A061-599CE2216EE7}"/>
              </a:ext>
            </a:extLst>
          </p:cNvPr>
          <p:cNvPicPr/>
          <p:nvPr/>
        </p:nvPicPr>
        <p:blipFill>
          <a:blip r:embed="rId4"/>
          <a:srcRect/>
          <a:stretch>
            <a:fillRect/>
          </a:stretch>
        </p:blipFill>
        <p:spPr bwMode="auto">
          <a:xfrm>
            <a:off x="1877367" y="1958554"/>
            <a:ext cx="5664347" cy="3674027"/>
          </a:xfrm>
          <a:prstGeom prst="rect">
            <a:avLst/>
          </a:prstGeom>
          <a:noFill/>
        </p:spPr>
      </p:pic>
    </p:spTree>
    <p:extLst>
      <p:ext uri="{BB962C8B-B14F-4D97-AF65-F5344CB8AC3E}">
        <p14:creationId xmlns:p14="http://schemas.microsoft.com/office/powerpoint/2010/main" xmlns="" val="39452340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Modalidad de trabajo en contexto de pandemia del COVID-19</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720383" y="5955458"/>
            <a:ext cx="6278827"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n 7">
            <a:extLst>
              <a:ext uri="{FF2B5EF4-FFF2-40B4-BE49-F238E27FC236}">
                <a16:creationId xmlns:a16="http://schemas.microsoft.com/office/drawing/2014/main" xmlns="" id="{1DABFD51-C4F0-407A-A061-599CE2216EE7}"/>
              </a:ext>
            </a:extLst>
          </p:cNvPr>
          <p:cNvPicPr/>
          <p:nvPr/>
        </p:nvPicPr>
        <p:blipFill>
          <a:blip r:embed="rId4"/>
          <a:srcRect/>
          <a:stretch>
            <a:fillRect/>
          </a:stretch>
        </p:blipFill>
        <p:spPr bwMode="auto">
          <a:xfrm>
            <a:off x="674255" y="1801092"/>
            <a:ext cx="6077527" cy="4117818"/>
          </a:xfrm>
          <a:prstGeom prst="rect">
            <a:avLst/>
          </a:prstGeom>
          <a:noFill/>
        </p:spPr>
      </p:pic>
    </p:spTree>
    <p:extLst>
      <p:ext uri="{BB962C8B-B14F-4D97-AF65-F5344CB8AC3E}">
        <p14:creationId xmlns:p14="http://schemas.microsoft.com/office/powerpoint/2010/main" xmlns="" val="8689269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pic>
        <p:nvPicPr>
          <p:cNvPr id="7" name="Marcador de posición de imagen 9">
            <a:extLst>
              <a:ext uri="{FF2B5EF4-FFF2-40B4-BE49-F238E27FC236}">
                <a16:creationId xmlns:a16="http://schemas.microsoft.com/office/drawing/2014/main" xmlns="" id="{A83BC148-98DA-4070-804E-0E288967AFF8}"/>
              </a:ext>
            </a:extLst>
          </p:cNvPr>
          <p:cNvPicPr>
            <a:picLocks noChangeAspect="1"/>
          </p:cNvPicPr>
          <p:nvPr/>
        </p:nvPicPr>
        <p:blipFill>
          <a:blip r:embed="rId4"/>
          <a:srcRect t="17156" b="17156"/>
          <a:stretch>
            <a:fillRect/>
          </a:stretch>
        </p:blipFill>
        <p:spPr>
          <a:xfrm>
            <a:off x="4366617" y="445750"/>
            <a:ext cx="3458766" cy="2272207"/>
          </a:xfrm>
          <a:prstGeom prst="rect">
            <a:avLst/>
          </a:prstGeom>
        </p:spPr>
      </p:pic>
      <p:sp>
        <p:nvSpPr>
          <p:cNvPr id="9" name="Rectángulo 19">
            <a:extLst>
              <a:ext uri="{FF2B5EF4-FFF2-40B4-BE49-F238E27FC236}">
                <a16:creationId xmlns:a16="http://schemas.microsoft.com/office/drawing/2014/main" xmlns="" id="{2A41981E-474A-45C7-85B7-74AE64227A45}"/>
              </a:ext>
            </a:extLst>
          </p:cNvPr>
          <p:cNvSpPr/>
          <p:nvPr/>
        </p:nvSpPr>
        <p:spPr>
          <a:xfrm>
            <a:off x="1418492" y="3026821"/>
            <a:ext cx="9355016" cy="1828800"/>
          </a:xfrm>
          <a:prstGeom prst="rect">
            <a:avLst/>
          </a:prstGeom>
          <a:noFill/>
          <a:ln w="28575">
            <a:solidFill>
              <a:srgbClr val="00914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AR"/>
          </a:p>
        </p:txBody>
      </p:sp>
      <p:sp>
        <p:nvSpPr>
          <p:cNvPr id="10" name="CuadroTexto 13">
            <a:extLst>
              <a:ext uri="{FF2B5EF4-FFF2-40B4-BE49-F238E27FC236}">
                <a16:creationId xmlns:a16="http://schemas.microsoft.com/office/drawing/2014/main" xmlns="" id="{5CFA50FA-8AA8-4A11-8227-B9E616870801}"/>
              </a:ext>
            </a:extLst>
          </p:cNvPr>
          <p:cNvSpPr txBox="1"/>
          <p:nvPr/>
        </p:nvSpPr>
        <p:spPr>
          <a:xfrm>
            <a:off x="1545101" y="3258983"/>
            <a:ext cx="9525739" cy="1537857"/>
          </a:xfrm>
          <a:prstGeom prst="rect">
            <a:avLst/>
          </a:prstGeom>
          <a:noFill/>
        </p:spPr>
        <p:txBody>
          <a:bodyPr wrap="square">
            <a:spAutoFit/>
          </a:bodyPr>
          <a:lstStyle/>
          <a:p>
            <a:pPr algn="ctr"/>
            <a:endParaRPr lang="es-AR" sz="1200" dirty="0">
              <a:effectLst/>
              <a:latin typeface="Corbel" panose="020B0503020204020204" pitchFamily="34" charset="0"/>
              <a:ea typeface="Times New Roman" panose="02020603050405020304" pitchFamily="18" charset="0"/>
              <a:cs typeface="Times New Roman" panose="02020603050405020304" pitchFamily="18" charset="0"/>
            </a:endParaRPr>
          </a:p>
          <a:p>
            <a:pPr algn="ctr">
              <a:lnSpc>
                <a:spcPct val="115000"/>
              </a:lnSpc>
              <a:spcAft>
                <a:spcPts val="1000"/>
              </a:spcAft>
            </a:pPr>
            <a:r>
              <a:rPr lang="es-ES" sz="3200" dirty="0" smtClean="0">
                <a:solidFill>
                  <a:srgbClr val="009242"/>
                </a:solidFill>
                <a:latin typeface="Montserrat ExtraBold" panose="00000900000000000000" pitchFamily="50" charset="0"/>
                <a:cs typeface="Times New Roman" panose="02020603050405020304" pitchFamily="18" charset="0"/>
              </a:rPr>
              <a:t>Trabajo presencial</a:t>
            </a:r>
          </a:p>
          <a:p>
            <a:pPr algn="ctr">
              <a:lnSpc>
                <a:spcPct val="115000"/>
              </a:lnSpc>
              <a:spcAft>
                <a:spcPts val="1000"/>
              </a:spcAft>
            </a:pPr>
            <a:r>
              <a:rPr lang="es-ES" sz="3200" dirty="0" smtClean="0">
                <a:solidFill>
                  <a:srgbClr val="009242"/>
                </a:solidFill>
                <a:latin typeface="Montserrat ExtraBold" panose="00000900000000000000" pitchFamily="50" charset="0"/>
                <a:cs typeface="Times New Roman" panose="02020603050405020304" pitchFamily="18" charset="0"/>
              </a:rPr>
              <a:t>Análisis</a:t>
            </a:r>
            <a:endParaRPr lang="es-AR" sz="3200" dirty="0">
              <a:solidFill>
                <a:srgbClr val="009242"/>
              </a:solidFill>
              <a:latin typeface="Montserrat ExtraBold" panose="00000900000000000000" pitchFamily="50" charset="0"/>
              <a:cs typeface="Times New Roman" panose="02020603050405020304" pitchFamily="18" charset="0"/>
            </a:endParaRPr>
          </a:p>
        </p:txBody>
      </p:sp>
    </p:spTree>
    <p:extLst>
      <p:ext uri="{BB962C8B-B14F-4D97-AF65-F5344CB8AC3E}">
        <p14:creationId xmlns:p14="http://schemas.microsoft.com/office/powerpoint/2010/main" xmlns="" val="33587765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Modalidad de trabajo en contexto de pandemia del COVID-19</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729619" y="5659895"/>
            <a:ext cx="6278827"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3" name="Imagen 12">
            <a:extLst>
              <a:ext uri="{FF2B5EF4-FFF2-40B4-BE49-F238E27FC236}">
                <a16:creationId xmlns:a16="http://schemas.microsoft.com/office/drawing/2014/main" xmlns="" id="{215AF8A6-988B-489C-99BF-5FE65E889D78}"/>
              </a:ext>
            </a:extLst>
          </p:cNvPr>
          <p:cNvPicPr/>
          <p:nvPr/>
        </p:nvPicPr>
        <p:blipFill>
          <a:blip r:embed="rId4"/>
          <a:srcRect/>
          <a:stretch>
            <a:fillRect/>
          </a:stretch>
        </p:blipFill>
        <p:spPr bwMode="auto">
          <a:xfrm>
            <a:off x="360219" y="2200608"/>
            <a:ext cx="5856702" cy="3424337"/>
          </a:xfrm>
          <a:prstGeom prst="rect">
            <a:avLst/>
          </a:prstGeom>
          <a:noFill/>
        </p:spPr>
      </p:pic>
      <p:sp>
        <p:nvSpPr>
          <p:cNvPr id="15" name="CuadroTexto 8">
            <a:extLst>
              <a:ext uri="{FF2B5EF4-FFF2-40B4-BE49-F238E27FC236}">
                <a16:creationId xmlns:a16="http://schemas.microsoft.com/office/drawing/2014/main" xmlns="" id="{D4EF1294-CD53-4397-8B77-095B841CB79C}"/>
              </a:ext>
            </a:extLst>
          </p:cNvPr>
          <p:cNvSpPr txBox="1"/>
          <p:nvPr/>
        </p:nvSpPr>
        <p:spPr>
          <a:xfrm>
            <a:off x="690399" y="1489863"/>
            <a:ext cx="8666037" cy="523220"/>
          </a:xfrm>
          <a:prstGeom prst="rect">
            <a:avLst/>
          </a:prstGeom>
          <a:noFill/>
        </p:spPr>
        <p:txBody>
          <a:bodyPr wrap="square">
            <a:spAutoFit/>
          </a:bodyPr>
          <a:lstStyle/>
          <a:p>
            <a:pPr marL="457200" indent="-457200"/>
            <a:r>
              <a:rPr lang="es-AR" sz="2800" i="1" dirty="0" smtClean="0"/>
              <a:t>Existencia de Protocolo frente al </a:t>
            </a:r>
            <a:r>
              <a:rPr lang="es-AR" sz="2800" i="1" dirty="0" smtClean="0"/>
              <a:t>COVID-19</a:t>
            </a:r>
            <a:r>
              <a:rPr lang="es-AR" sz="2800" b="1"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s-AR" sz="2800" dirty="0"/>
          </a:p>
        </p:txBody>
      </p:sp>
      <p:sp>
        <p:nvSpPr>
          <p:cNvPr id="16" name="CuadroTexto 8">
            <a:extLst>
              <a:ext uri="{FF2B5EF4-FFF2-40B4-BE49-F238E27FC236}">
                <a16:creationId xmlns:a16="http://schemas.microsoft.com/office/drawing/2014/main" xmlns="" id="{D4EF1294-CD53-4397-8B77-095B841CB79C}"/>
              </a:ext>
            </a:extLst>
          </p:cNvPr>
          <p:cNvSpPr txBox="1"/>
          <p:nvPr/>
        </p:nvSpPr>
        <p:spPr>
          <a:xfrm>
            <a:off x="6557818" y="1921164"/>
            <a:ext cx="5338617" cy="4016484"/>
          </a:xfrm>
          <a:prstGeom prst="rect">
            <a:avLst/>
          </a:prstGeom>
          <a:noFill/>
        </p:spPr>
        <p:txBody>
          <a:bodyPr wrap="square">
            <a:spAutoFit/>
          </a:bodyPr>
          <a:lstStyle/>
          <a:p>
            <a:pPr marL="457200" indent="-457200" algn="just"/>
            <a:r>
              <a:rPr lang="es-AR" sz="1700" dirty="0" smtClean="0"/>
              <a:t>En presente estudio se considero analizar al interior de las modalidades que han tenido que asumir </a:t>
            </a:r>
            <a:r>
              <a:rPr lang="es-AR" sz="1700" dirty="0" err="1" smtClean="0"/>
              <a:t>lxs</a:t>
            </a:r>
            <a:r>
              <a:rPr lang="es-AR" sz="1700" dirty="0" smtClean="0"/>
              <a:t> </a:t>
            </a:r>
            <a:r>
              <a:rPr lang="es-AR" sz="1700" dirty="0" err="1" smtClean="0"/>
              <a:t>trabajadorxs</a:t>
            </a:r>
            <a:r>
              <a:rPr lang="es-AR" sz="1700" dirty="0" smtClean="0"/>
              <a:t>. En lo que respecta a </a:t>
            </a:r>
            <a:r>
              <a:rPr lang="es-AR" sz="1700" dirty="0" err="1" smtClean="0"/>
              <a:t>lxs</a:t>
            </a:r>
            <a:r>
              <a:rPr lang="es-AR" sz="1700" dirty="0" smtClean="0"/>
              <a:t> trabajadores que están haciendo tareas presenciales desde que inicio la ASPO, se les preguntó sobre la aplicación de un protocolo de prevención y atención frente al COVID-19, y el 84% de los trabajadores contestaron que Si cuentan con un Protocolo, el 9% respondieron que No cuentan con un Protocolo y el 7% optaron por no expresar una opinión colocando no saber/no contestar (</a:t>
            </a:r>
            <a:r>
              <a:rPr lang="es-AR" sz="1700" dirty="0" err="1" smtClean="0"/>
              <a:t>Ns</a:t>
            </a:r>
            <a:r>
              <a:rPr lang="es-AR" sz="1700" dirty="0" smtClean="0"/>
              <a:t>/</a:t>
            </a:r>
            <a:r>
              <a:rPr lang="es-AR" sz="1700" dirty="0" err="1" smtClean="0"/>
              <a:t>Nc</a:t>
            </a:r>
            <a:r>
              <a:rPr lang="es-AR" sz="1700" dirty="0" smtClean="0"/>
              <a:t>) al respecto. Esto significa que la gran mayoría de </a:t>
            </a:r>
            <a:r>
              <a:rPr lang="es-AR" sz="1700" dirty="0" err="1" smtClean="0"/>
              <a:t>lxs</a:t>
            </a:r>
            <a:r>
              <a:rPr lang="es-AR" sz="1700" dirty="0" smtClean="0"/>
              <a:t> </a:t>
            </a:r>
            <a:r>
              <a:rPr lang="es-AR" sz="1700" dirty="0" err="1" smtClean="0"/>
              <a:t>trabajadorxs</a:t>
            </a:r>
            <a:r>
              <a:rPr lang="es-AR" sz="1700" dirty="0" smtClean="0"/>
              <a:t> que realizaron la encuesta expresó contar con medidas de atención y prevención en su trabajo para llevar adelante sus tareas de manera presencial.</a:t>
            </a:r>
            <a:endParaRPr lang="es-AR" sz="1700" dirty="0"/>
          </a:p>
        </p:txBody>
      </p:sp>
    </p:spTree>
    <p:extLst>
      <p:ext uri="{BB962C8B-B14F-4D97-AF65-F5344CB8AC3E}">
        <p14:creationId xmlns:p14="http://schemas.microsoft.com/office/powerpoint/2010/main" xmlns="" val="6930339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Modalidad de trabajo en contexto de pandemia del COVID-19</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304746" y="5586004"/>
            <a:ext cx="6278827"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uadroTexto 8">
            <a:extLst>
              <a:ext uri="{FF2B5EF4-FFF2-40B4-BE49-F238E27FC236}">
                <a16:creationId xmlns:a16="http://schemas.microsoft.com/office/drawing/2014/main" xmlns="" id="{D4EF1294-CD53-4397-8B77-095B841CB79C}"/>
              </a:ext>
            </a:extLst>
          </p:cNvPr>
          <p:cNvSpPr txBox="1"/>
          <p:nvPr/>
        </p:nvSpPr>
        <p:spPr>
          <a:xfrm>
            <a:off x="6564727" y="1739243"/>
            <a:ext cx="5193163" cy="4278094"/>
          </a:xfrm>
          <a:prstGeom prst="rect">
            <a:avLst/>
          </a:prstGeom>
          <a:noFill/>
        </p:spPr>
        <p:txBody>
          <a:bodyPr wrap="square">
            <a:spAutoFit/>
          </a:bodyPr>
          <a:lstStyle/>
          <a:p>
            <a:pPr algn="just"/>
            <a:r>
              <a:rPr lang="es-AR" sz="1700" dirty="0" smtClean="0"/>
              <a:t>Si desglosamos los trabajadores que se han expresado por contar con un Protocolo frente al COVID-19 según nivel de gobierno, se puede observar que </a:t>
            </a:r>
            <a:r>
              <a:rPr lang="es-AR" sz="1700" dirty="0" err="1" smtClean="0"/>
              <a:t>lxs</a:t>
            </a:r>
            <a:r>
              <a:rPr lang="es-AR" sz="1700" dirty="0" smtClean="0"/>
              <a:t> trabajadores Municipales son lo que proporcionalmente más han respondido por el SI cuentan con un Protocolo frente al COVID-19, representando 42% del total los trabajadores que se inclinaron por dicha respuesta. Seguido por los trabajadores provinciales que representan el 30% y por último los trabajadores nacionales con el 28%.</a:t>
            </a:r>
          </a:p>
          <a:p>
            <a:pPr algn="just"/>
            <a:r>
              <a:rPr lang="es-AR" sz="1700" dirty="0" smtClean="0"/>
              <a:t>De esta manera, se puede entender estos datos a partir de reconocer que </a:t>
            </a:r>
            <a:r>
              <a:rPr lang="es-AR" sz="1700" dirty="0" err="1" smtClean="0"/>
              <a:t>lxs</a:t>
            </a:r>
            <a:r>
              <a:rPr lang="es-AR" sz="1700" dirty="0" smtClean="0"/>
              <a:t> </a:t>
            </a:r>
            <a:r>
              <a:rPr lang="es-AR" sz="1700" dirty="0" err="1" smtClean="0"/>
              <a:t>trabajadorxs</a:t>
            </a:r>
            <a:r>
              <a:rPr lang="es-AR" sz="1700" dirty="0" smtClean="0"/>
              <a:t> Municipales son </a:t>
            </a:r>
            <a:r>
              <a:rPr lang="es-AR" sz="1700" dirty="0" err="1" smtClean="0"/>
              <a:t>lxs</a:t>
            </a:r>
            <a:r>
              <a:rPr lang="es-AR" sz="1700" dirty="0" smtClean="0"/>
              <a:t> que mayoritariamente han desarrollado su actividad de forma presencial y por ende son lo que mayormente manifiestan la existencia de un Protocolo para prevenir y actuar frente al COVID-19.</a:t>
            </a:r>
            <a:endParaRPr lang="es-AR" sz="1700" dirty="0"/>
          </a:p>
        </p:txBody>
      </p:sp>
      <p:pic>
        <p:nvPicPr>
          <p:cNvPr id="15" name="Imagen 14">
            <a:extLst>
              <a:ext uri="{FF2B5EF4-FFF2-40B4-BE49-F238E27FC236}">
                <a16:creationId xmlns:a16="http://schemas.microsoft.com/office/drawing/2014/main" xmlns="" id="{1B8B7C4A-7276-4697-9EE2-2D8070D9D6D6}"/>
              </a:ext>
            </a:extLst>
          </p:cNvPr>
          <p:cNvPicPr/>
          <p:nvPr/>
        </p:nvPicPr>
        <p:blipFill>
          <a:blip r:embed="rId4"/>
          <a:srcRect/>
          <a:stretch>
            <a:fillRect/>
          </a:stretch>
        </p:blipFill>
        <p:spPr bwMode="auto">
          <a:xfrm>
            <a:off x="400717" y="1862429"/>
            <a:ext cx="5880010" cy="3587025"/>
          </a:xfrm>
          <a:prstGeom prst="rect">
            <a:avLst/>
          </a:prstGeom>
          <a:noFill/>
        </p:spPr>
      </p:pic>
    </p:spTree>
    <p:extLst>
      <p:ext uri="{BB962C8B-B14F-4D97-AF65-F5344CB8AC3E}">
        <p14:creationId xmlns:p14="http://schemas.microsoft.com/office/powerpoint/2010/main" xmlns="" val="2108285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Modalidad de trabajo en contexto de pandemia del COVID-19</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452528" y="5863095"/>
            <a:ext cx="6278827"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uadroTexto 8">
            <a:extLst>
              <a:ext uri="{FF2B5EF4-FFF2-40B4-BE49-F238E27FC236}">
                <a16:creationId xmlns:a16="http://schemas.microsoft.com/office/drawing/2014/main" xmlns="" id="{D4EF1294-CD53-4397-8B77-095B841CB79C}"/>
              </a:ext>
            </a:extLst>
          </p:cNvPr>
          <p:cNvSpPr txBox="1"/>
          <p:nvPr/>
        </p:nvSpPr>
        <p:spPr>
          <a:xfrm>
            <a:off x="607272" y="1480625"/>
            <a:ext cx="11584728" cy="892552"/>
          </a:xfrm>
          <a:prstGeom prst="rect">
            <a:avLst/>
          </a:prstGeom>
          <a:noFill/>
        </p:spPr>
        <p:txBody>
          <a:bodyPr wrap="square">
            <a:spAutoFit/>
          </a:bodyPr>
          <a:lstStyle/>
          <a:p>
            <a:pPr marL="457200" indent="-457200"/>
            <a:r>
              <a:rPr lang="es-AR" sz="2400" i="1" dirty="0" smtClean="0"/>
              <a:t>Modificaciones edilicias para garantizar el distanciamiento social preventivo y obligatorio (DISPO</a:t>
            </a:r>
            <a:r>
              <a:rPr lang="es-AR" sz="2400" i="1" dirty="0" smtClean="0"/>
              <a:t>)</a:t>
            </a:r>
            <a:r>
              <a:rPr lang="es-AR" sz="2800" b="1"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s-AR" sz="2800" dirty="0"/>
          </a:p>
        </p:txBody>
      </p:sp>
      <p:pic>
        <p:nvPicPr>
          <p:cNvPr id="13" name="Imagen 12">
            <a:extLst>
              <a:ext uri="{FF2B5EF4-FFF2-40B4-BE49-F238E27FC236}">
                <a16:creationId xmlns:a16="http://schemas.microsoft.com/office/drawing/2014/main" xmlns="" id="{6B16E25F-0176-47D8-ADBA-48418F8AF1D7}"/>
              </a:ext>
            </a:extLst>
          </p:cNvPr>
          <p:cNvPicPr/>
          <p:nvPr/>
        </p:nvPicPr>
        <p:blipFill>
          <a:blip r:embed="rId4"/>
          <a:srcRect/>
          <a:stretch>
            <a:fillRect/>
          </a:stretch>
        </p:blipFill>
        <p:spPr bwMode="auto">
          <a:xfrm>
            <a:off x="521951" y="2356271"/>
            <a:ext cx="5087034" cy="3498962"/>
          </a:xfrm>
          <a:prstGeom prst="rect">
            <a:avLst/>
          </a:prstGeom>
          <a:noFill/>
        </p:spPr>
      </p:pic>
      <p:sp>
        <p:nvSpPr>
          <p:cNvPr id="15" name="14 Rectángulo"/>
          <p:cNvSpPr/>
          <p:nvPr/>
        </p:nvSpPr>
        <p:spPr>
          <a:xfrm>
            <a:off x="5865091" y="2404330"/>
            <a:ext cx="6096000" cy="3416320"/>
          </a:xfrm>
          <a:prstGeom prst="rect">
            <a:avLst/>
          </a:prstGeom>
        </p:spPr>
        <p:txBody>
          <a:bodyPr>
            <a:spAutoFit/>
          </a:bodyPr>
          <a:lstStyle/>
          <a:p>
            <a:pPr algn="just"/>
            <a:r>
              <a:rPr lang="es-AR" dirty="0" smtClean="0"/>
              <a:t>Respecto a los trabajadores que manifestaron que si contaban con un Protocolo frente al COVID-19, se les preguntó también si en el lugar de trabajo habían tenido modificaciones edilicias. Al respecto encontramos que el 61% de </a:t>
            </a:r>
            <a:r>
              <a:rPr lang="es-AR" dirty="0" err="1" smtClean="0"/>
              <a:t>lxs</a:t>
            </a:r>
            <a:r>
              <a:rPr lang="es-AR" dirty="0" smtClean="0"/>
              <a:t> </a:t>
            </a:r>
            <a:r>
              <a:rPr lang="es-AR" dirty="0" err="1" smtClean="0"/>
              <a:t>trabajadorxs</a:t>
            </a:r>
            <a:r>
              <a:rPr lang="es-AR" dirty="0" smtClean="0"/>
              <a:t> respondieron que en su sector laboral si habían realizado dichas modificaciones pero lo llamativo es que un 39% expreso que no se había hecho modificaciones. Este escenario resulta preocupante ya muestra que hay trabajadores que están yendo a trabajar de manera presencial y no están contando con la infraestructura adecuada para protegerse del COVID-19, incluso cuando expresan que en su espacio de trabajo se había estipulado un protocolo de actuación.</a:t>
            </a:r>
            <a:endParaRPr lang="es-AR" dirty="0"/>
          </a:p>
        </p:txBody>
      </p:sp>
    </p:spTree>
    <p:extLst>
      <p:ext uri="{BB962C8B-B14F-4D97-AF65-F5344CB8AC3E}">
        <p14:creationId xmlns:p14="http://schemas.microsoft.com/office/powerpoint/2010/main" xmlns="" val="36316568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Modalidad de trabajo en contexto de pandemia del COVID-19</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415583" y="5576767"/>
            <a:ext cx="6278827"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12 Rectángulo"/>
          <p:cNvSpPr/>
          <p:nvPr/>
        </p:nvSpPr>
        <p:spPr>
          <a:xfrm>
            <a:off x="7629236" y="2053120"/>
            <a:ext cx="3500582" cy="3970318"/>
          </a:xfrm>
          <a:prstGeom prst="rect">
            <a:avLst/>
          </a:prstGeom>
        </p:spPr>
        <p:txBody>
          <a:bodyPr wrap="square">
            <a:spAutoFit/>
          </a:bodyPr>
          <a:lstStyle/>
          <a:p>
            <a:pPr algn="just"/>
            <a:r>
              <a:rPr lang="es-AR" dirty="0" smtClean="0"/>
              <a:t>También resulta interesante mostrar la respuesta de las modificaciones edilicias expresada por </a:t>
            </a:r>
            <a:r>
              <a:rPr lang="es-AR" dirty="0" err="1" smtClean="0"/>
              <a:t>lxs</a:t>
            </a:r>
            <a:r>
              <a:rPr lang="es-AR" dirty="0" smtClean="0"/>
              <a:t> </a:t>
            </a:r>
            <a:r>
              <a:rPr lang="es-AR" dirty="0" err="1" smtClean="0"/>
              <a:t>trabajadorxs</a:t>
            </a:r>
            <a:r>
              <a:rPr lang="es-AR" dirty="0" smtClean="0"/>
              <a:t> según nivel de gobierno porque resulta preocupante en el caso de </a:t>
            </a:r>
            <a:r>
              <a:rPr lang="es-AR" dirty="0" err="1" smtClean="0"/>
              <a:t>lxs</a:t>
            </a:r>
            <a:r>
              <a:rPr lang="es-AR" dirty="0" smtClean="0"/>
              <a:t> </a:t>
            </a:r>
            <a:r>
              <a:rPr lang="es-AR" dirty="0" err="1" smtClean="0"/>
              <a:t>trabajadorxs</a:t>
            </a:r>
            <a:r>
              <a:rPr lang="es-AR" dirty="0" smtClean="0"/>
              <a:t> provinciales porque son los que mayormente se expresan por no contar con las modificaciones edilicias para garantizar la DISPO en su sector de trabajo, es decir el 46% de trabajadores provinciales se expresaron por el No.</a:t>
            </a:r>
            <a:endParaRPr lang="es-AR" dirty="0"/>
          </a:p>
        </p:txBody>
      </p:sp>
      <p:pic>
        <p:nvPicPr>
          <p:cNvPr id="1026" name="Picture 2"/>
          <p:cNvPicPr>
            <a:picLocks noChangeAspect="1" noChangeArrowheads="1"/>
          </p:cNvPicPr>
          <p:nvPr/>
        </p:nvPicPr>
        <p:blipFill>
          <a:blip r:embed="rId4"/>
          <a:srcRect/>
          <a:stretch>
            <a:fillRect/>
          </a:stretch>
        </p:blipFill>
        <p:spPr bwMode="auto">
          <a:xfrm>
            <a:off x="934315" y="1883786"/>
            <a:ext cx="5689456" cy="3584141"/>
          </a:xfrm>
          <a:prstGeom prst="rect">
            <a:avLst/>
          </a:prstGeom>
          <a:noFill/>
          <a:ln w="9525">
            <a:noFill/>
            <a:miter lim="800000"/>
            <a:headEnd/>
            <a:tailEnd/>
          </a:ln>
          <a:effectLst/>
        </p:spPr>
      </p:pic>
    </p:spTree>
    <p:extLst>
      <p:ext uri="{BB962C8B-B14F-4D97-AF65-F5344CB8AC3E}">
        <p14:creationId xmlns:p14="http://schemas.microsoft.com/office/powerpoint/2010/main" xmlns="" val="35601139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Modalidad de trabajo en contexto de pandemia del COVID-19</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729619" y="5659895"/>
            <a:ext cx="6278827"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16 Rectángulo"/>
          <p:cNvSpPr/>
          <p:nvPr/>
        </p:nvSpPr>
        <p:spPr>
          <a:xfrm>
            <a:off x="8044872" y="1942283"/>
            <a:ext cx="3500582" cy="3693319"/>
          </a:xfrm>
          <a:prstGeom prst="rect">
            <a:avLst/>
          </a:prstGeom>
        </p:spPr>
        <p:txBody>
          <a:bodyPr wrap="square">
            <a:spAutoFit/>
          </a:bodyPr>
          <a:lstStyle/>
          <a:p>
            <a:r>
              <a:rPr lang="es-AR" dirty="0" smtClean="0"/>
              <a:t>En el caso de Nacionales y Municipales, </a:t>
            </a:r>
            <a:r>
              <a:rPr lang="es-AR" dirty="0" err="1" smtClean="0"/>
              <a:t>lxs</a:t>
            </a:r>
            <a:r>
              <a:rPr lang="es-AR" dirty="0" smtClean="0"/>
              <a:t> </a:t>
            </a:r>
            <a:r>
              <a:rPr lang="es-AR" dirty="0" err="1" smtClean="0"/>
              <a:t>trabajadorxs</a:t>
            </a:r>
            <a:r>
              <a:rPr lang="es-AR" dirty="0" smtClean="0"/>
              <a:t> se han manifestado mayoritariamente por el Si han contado con modificaciones edilicias en su sector de trabajo para garantizar la DISPO, en el caso de Municipales la brecha a favor del Si es mayor siendo del 54%, en tanto en </a:t>
            </a:r>
            <a:r>
              <a:rPr lang="es-AR" dirty="0" err="1" smtClean="0"/>
              <a:t>lxs</a:t>
            </a:r>
            <a:r>
              <a:rPr lang="es-AR" dirty="0" smtClean="0"/>
              <a:t> </a:t>
            </a:r>
            <a:r>
              <a:rPr lang="es-AR" dirty="0" err="1" smtClean="0"/>
              <a:t>trabajadorxs</a:t>
            </a:r>
            <a:r>
              <a:rPr lang="es-AR" dirty="0" smtClean="0"/>
              <a:t> Nacionales la brecha a favor del Si es menor con el 25%, tal como se puede observar en el siguiente gráfico.</a:t>
            </a:r>
            <a:endParaRPr lang="es-AR" dirty="0"/>
          </a:p>
        </p:txBody>
      </p:sp>
      <p:pic>
        <p:nvPicPr>
          <p:cNvPr id="2050" name="Picture 2"/>
          <p:cNvPicPr>
            <a:picLocks noChangeAspect="1" noChangeArrowheads="1"/>
          </p:cNvPicPr>
          <p:nvPr/>
        </p:nvPicPr>
        <p:blipFill>
          <a:blip r:embed="rId4"/>
          <a:srcRect/>
          <a:stretch>
            <a:fillRect/>
          </a:stretch>
        </p:blipFill>
        <p:spPr bwMode="auto">
          <a:xfrm>
            <a:off x="692727" y="1715510"/>
            <a:ext cx="6625648" cy="4067825"/>
          </a:xfrm>
          <a:prstGeom prst="rect">
            <a:avLst/>
          </a:prstGeom>
          <a:noFill/>
          <a:ln w="9525">
            <a:noFill/>
            <a:miter lim="800000"/>
            <a:headEnd/>
            <a:tailEnd/>
          </a:ln>
          <a:effectLst/>
        </p:spPr>
      </p:pic>
    </p:spTree>
    <p:extLst>
      <p:ext uri="{BB962C8B-B14F-4D97-AF65-F5344CB8AC3E}">
        <p14:creationId xmlns:p14="http://schemas.microsoft.com/office/powerpoint/2010/main" xmlns="" val="6930339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Modalidad de trabajo en contexto de pandemia del COVID-19</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554128" y="5964695"/>
            <a:ext cx="6278827"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8 Rectángulo"/>
          <p:cNvSpPr/>
          <p:nvPr/>
        </p:nvSpPr>
        <p:spPr>
          <a:xfrm>
            <a:off x="618835" y="1708727"/>
            <a:ext cx="10492509" cy="369332"/>
          </a:xfrm>
          <a:prstGeom prst="rect">
            <a:avLst/>
          </a:prstGeom>
        </p:spPr>
        <p:txBody>
          <a:bodyPr wrap="square">
            <a:spAutoFit/>
          </a:bodyPr>
          <a:lstStyle/>
          <a:p>
            <a:r>
              <a:rPr lang="es-AR" i="1" dirty="0" smtClean="0"/>
              <a:t>La provisión de Elementos de Protección Personal (EPP) a </a:t>
            </a:r>
            <a:r>
              <a:rPr lang="es-AR" i="1" dirty="0" err="1" smtClean="0"/>
              <a:t>lxs</a:t>
            </a:r>
            <a:r>
              <a:rPr lang="es-AR" i="1" dirty="0" smtClean="0"/>
              <a:t> </a:t>
            </a:r>
            <a:r>
              <a:rPr lang="es-AR" i="1" dirty="0" err="1" smtClean="0"/>
              <a:t>trabajadorxs</a:t>
            </a:r>
            <a:r>
              <a:rPr lang="es-AR" i="1" dirty="0" smtClean="0"/>
              <a:t> en </a:t>
            </a:r>
            <a:r>
              <a:rPr lang="es-AR" i="1" dirty="0" err="1" smtClean="0"/>
              <a:t>presencialidad</a:t>
            </a:r>
            <a:endParaRPr lang="es-AR" dirty="0"/>
          </a:p>
        </p:txBody>
      </p:sp>
      <p:sp>
        <p:nvSpPr>
          <p:cNvPr id="13" name="12 Rectángulo"/>
          <p:cNvSpPr/>
          <p:nvPr/>
        </p:nvSpPr>
        <p:spPr>
          <a:xfrm>
            <a:off x="6474689" y="2136431"/>
            <a:ext cx="5458691" cy="3416320"/>
          </a:xfrm>
          <a:prstGeom prst="rect">
            <a:avLst/>
          </a:prstGeom>
        </p:spPr>
        <p:txBody>
          <a:bodyPr wrap="square">
            <a:spAutoFit/>
          </a:bodyPr>
          <a:lstStyle/>
          <a:p>
            <a:r>
              <a:rPr lang="es-AR" dirty="0" smtClean="0"/>
              <a:t>Cuando se indagó a </a:t>
            </a:r>
            <a:r>
              <a:rPr lang="es-AR" dirty="0" err="1" smtClean="0"/>
              <a:t>lxs</a:t>
            </a:r>
            <a:r>
              <a:rPr lang="es-AR" dirty="0" smtClean="0"/>
              <a:t> </a:t>
            </a:r>
            <a:r>
              <a:rPr lang="es-AR" dirty="0" err="1" smtClean="0"/>
              <a:t>trabajadorxs</a:t>
            </a:r>
            <a:r>
              <a:rPr lang="es-AR" dirty="0" smtClean="0"/>
              <a:t> si se les había proporcionado Elementos de Protección Personal (EPP) se observa que los trabajadores que están haciendo trabajo presencial han recibido varios o algún tipo de EPP. Teniendo en cuenta todos los niveles de gobierno, </a:t>
            </a:r>
            <a:r>
              <a:rPr lang="es-AR" dirty="0" err="1" smtClean="0"/>
              <a:t>lxs</a:t>
            </a:r>
            <a:r>
              <a:rPr lang="es-AR" dirty="0" smtClean="0"/>
              <a:t> </a:t>
            </a:r>
            <a:r>
              <a:rPr lang="es-AR" dirty="0" err="1" smtClean="0"/>
              <a:t>trabajadorxs</a:t>
            </a:r>
            <a:r>
              <a:rPr lang="es-AR" dirty="0" smtClean="0"/>
              <a:t> han expresado haber recibido mayoritariamente alcohol en gel para desinfección significando una recepción del 28%, seguido por tapaboca de tela que representa un 20% y guantes de látex descartables un 10%. Un aspecto a destacar es que nadie ha expresado que no ha recibido ningún EPP al estar trabajando de manera presencial.</a:t>
            </a:r>
            <a:endParaRPr lang="es-AR" dirty="0"/>
          </a:p>
        </p:txBody>
      </p:sp>
      <p:pic>
        <p:nvPicPr>
          <p:cNvPr id="15" name="14 Imagen"/>
          <p:cNvPicPr/>
          <p:nvPr/>
        </p:nvPicPr>
        <p:blipFill>
          <a:blip r:embed="rId4"/>
          <a:srcRect/>
          <a:stretch>
            <a:fillRect/>
          </a:stretch>
        </p:blipFill>
        <p:spPr bwMode="auto">
          <a:xfrm>
            <a:off x="526473" y="2179782"/>
            <a:ext cx="5786696" cy="3592945"/>
          </a:xfrm>
          <a:prstGeom prst="rect">
            <a:avLst/>
          </a:prstGeom>
          <a:noFill/>
        </p:spPr>
      </p:pic>
    </p:spTree>
    <p:extLst>
      <p:ext uri="{BB962C8B-B14F-4D97-AF65-F5344CB8AC3E}">
        <p14:creationId xmlns:p14="http://schemas.microsoft.com/office/powerpoint/2010/main" xmlns="" val="6930339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Modalidad de trabajo en contexto de pandemia del COVID-19</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116773" y="174956"/>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156964" y="6657945"/>
            <a:ext cx="6278827"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6 Rectángulo"/>
          <p:cNvSpPr/>
          <p:nvPr/>
        </p:nvSpPr>
        <p:spPr>
          <a:xfrm>
            <a:off x="7213600" y="1588654"/>
            <a:ext cx="4867564" cy="4401205"/>
          </a:xfrm>
          <a:prstGeom prst="rect">
            <a:avLst/>
          </a:prstGeom>
        </p:spPr>
        <p:txBody>
          <a:bodyPr wrap="square">
            <a:spAutoFit/>
          </a:bodyPr>
          <a:lstStyle/>
          <a:p>
            <a:pPr algn="just"/>
            <a:r>
              <a:rPr lang="es-AR" sz="1400" dirty="0" smtClean="0"/>
              <a:t>Si se indaga </a:t>
            </a:r>
            <a:r>
              <a:rPr lang="es-AR" sz="1400" b="1" dirty="0" smtClean="0"/>
              <a:t>según los niveles de gobierno</a:t>
            </a:r>
            <a:r>
              <a:rPr lang="es-AR" sz="1400" dirty="0" smtClean="0"/>
              <a:t> se pueda hacer un doble análisis sobre los EPP que han recibido mayor distribución entre </a:t>
            </a:r>
            <a:r>
              <a:rPr lang="es-AR" sz="1400" dirty="0" err="1" smtClean="0"/>
              <a:t>lxs</a:t>
            </a:r>
            <a:r>
              <a:rPr lang="es-AR" sz="1400" dirty="0" smtClean="0"/>
              <a:t> </a:t>
            </a:r>
            <a:r>
              <a:rPr lang="es-AR" sz="1400" dirty="0" err="1" smtClean="0"/>
              <a:t>trabajadorxs</a:t>
            </a:r>
            <a:r>
              <a:rPr lang="es-AR" sz="1400" dirty="0" smtClean="0"/>
              <a:t> que están realizando su labor de manera presencial. Por un lado se desprende de los datos, que </a:t>
            </a:r>
            <a:r>
              <a:rPr lang="es-AR" sz="1400" i="1" dirty="0" smtClean="0"/>
              <a:t>el alcohol en gel para desinfección</a:t>
            </a:r>
            <a:r>
              <a:rPr lang="es-AR" sz="1400" dirty="0" smtClean="0"/>
              <a:t> ha sido el EPP mas distribuido entre </a:t>
            </a:r>
            <a:r>
              <a:rPr lang="es-AR" sz="1400" dirty="0" err="1" smtClean="0"/>
              <a:t>lxs</a:t>
            </a:r>
            <a:r>
              <a:rPr lang="es-AR" sz="1400" dirty="0" smtClean="0"/>
              <a:t> </a:t>
            </a:r>
            <a:r>
              <a:rPr lang="es-AR" sz="1400" dirty="0" err="1" smtClean="0"/>
              <a:t>trabajdorxs</a:t>
            </a:r>
            <a:r>
              <a:rPr lang="es-AR" sz="1400" dirty="0" smtClean="0"/>
              <a:t>,. Pero considerando la segmentación por nivel de gobierno, </a:t>
            </a:r>
            <a:r>
              <a:rPr lang="es-AR" sz="1400" dirty="0" err="1" smtClean="0"/>
              <a:t>lxs</a:t>
            </a:r>
            <a:r>
              <a:rPr lang="es-AR" sz="1400" dirty="0" smtClean="0"/>
              <a:t> </a:t>
            </a:r>
            <a:r>
              <a:rPr lang="es-AR" sz="1400" dirty="0" err="1" smtClean="0"/>
              <a:t>trabajadorxs</a:t>
            </a:r>
            <a:r>
              <a:rPr lang="es-AR" sz="1400" dirty="0" smtClean="0"/>
              <a:t> municipales son los que mayormente recibieron con un 52,12%, seguido en menor medida por </a:t>
            </a:r>
            <a:r>
              <a:rPr lang="es-AR" sz="1400" dirty="0" err="1" smtClean="0"/>
              <a:t>lxs</a:t>
            </a:r>
            <a:r>
              <a:rPr lang="es-AR" sz="1400" dirty="0" smtClean="0"/>
              <a:t> </a:t>
            </a:r>
            <a:r>
              <a:rPr lang="es-AR" sz="1400" dirty="0" err="1" smtClean="0"/>
              <a:t>trabajadorxs</a:t>
            </a:r>
            <a:r>
              <a:rPr lang="es-AR" sz="1400" dirty="0" smtClean="0"/>
              <a:t> nacionales con un 26,76% y por último los provinciales con 21,12%. La distribución de </a:t>
            </a:r>
            <a:r>
              <a:rPr lang="es-AR" sz="1400" i="1" dirty="0" smtClean="0"/>
              <a:t>tapabocas de tela</a:t>
            </a:r>
            <a:r>
              <a:rPr lang="es-AR" sz="1400" dirty="0" smtClean="0"/>
              <a:t> ha sido el segundo EPP que más se ha distribuido entre </a:t>
            </a:r>
            <a:r>
              <a:rPr lang="es-AR" sz="1400" dirty="0" err="1" smtClean="0"/>
              <a:t>lxs</a:t>
            </a:r>
            <a:r>
              <a:rPr lang="es-AR" sz="1400" dirty="0" smtClean="0"/>
              <a:t> </a:t>
            </a:r>
            <a:r>
              <a:rPr lang="es-AR" sz="1400" dirty="0" err="1" smtClean="0"/>
              <a:t>trabajadorxs</a:t>
            </a:r>
            <a:r>
              <a:rPr lang="es-AR" sz="1400" dirty="0" smtClean="0"/>
              <a:t>, pero son nuevamente </a:t>
            </a:r>
            <a:r>
              <a:rPr lang="es-AR" sz="1400" dirty="0" err="1" smtClean="0"/>
              <a:t>lxs</a:t>
            </a:r>
            <a:r>
              <a:rPr lang="es-AR" sz="1400" dirty="0" smtClean="0"/>
              <a:t> </a:t>
            </a:r>
            <a:r>
              <a:rPr lang="es-AR" sz="1400" dirty="0" err="1" smtClean="0"/>
              <a:t>trabajadorxs</a:t>
            </a:r>
            <a:r>
              <a:rPr lang="es-AR" sz="1400" dirty="0" smtClean="0"/>
              <a:t> municipales los mayoritarios en recibir con un 58%, seguido por </a:t>
            </a:r>
            <a:r>
              <a:rPr lang="es-AR" sz="1400" dirty="0" err="1" smtClean="0"/>
              <a:t>lxs</a:t>
            </a:r>
            <a:r>
              <a:rPr lang="es-AR" sz="1400" dirty="0" smtClean="0"/>
              <a:t> </a:t>
            </a:r>
            <a:r>
              <a:rPr lang="es-AR" sz="1400" dirty="0" err="1" smtClean="0"/>
              <a:t>trabajadorxs</a:t>
            </a:r>
            <a:r>
              <a:rPr lang="es-AR" sz="1400" dirty="0" smtClean="0"/>
              <a:t> nacionales con el 32% y provinciales con el 10%. En el caso de la distribución de </a:t>
            </a:r>
            <a:r>
              <a:rPr lang="es-AR" sz="1400" i="1" dirty="0" smtClean="0"/>
              <a:t>guantes de látex descartables </a:t>
            </a:r>
            <a:r>
              <a:rPr lang="es-AR" sz="1400" dirty="0" smtClean="0"/>
              <a:t>siendo el tercer EPP más distribuido, se puede marcar que </a:t>
            </a:r>
            <a:r>
              <a:rPr lang="es-AR" sz="1400" dirty="0" err="1" smtClean="0"/>
              <a:t>lxs</a:t>
            </a:r>
            <a:r>
              <a:rPr lang="es-AR" sz="1400" dirty="0" smtClean="0"/>
              <a:t> </a:t>
            </a:r>
            <a:r>
              <a:rPr lang="es-AR" sz="1400" dirty="0" err="1" smtClean="0"/>
              <a:t>trabajadorxs</a:t>
            </a:r>
            <a:r>
              <a:rPr lang="es-AR" sz="1400" dirty="0" smtClean="0"/>
              <a:t> municipales nuevamente son los que más han recibido con un 40%, el caso de </a:t>
            </a:r>
            <a:r>
              <a:rPr lang="es-AR" sz="1400" dirty="0" err="1" smtClean="0"/>
              <a:t>lxs</a:t>
            </a:r>
            <a:r>
              <a:rPr lang="es-AR" sz="1400" dirty="0" smtClean="0"/>
              <a:t> </a:t>
            </a:r>
            <a:r>
              <a:rPr lang="es-AR" sz="1400" dirty="0" err="1" smtClean="0"/>
              <a:t>trabajadorxs</a:t>
            </a:r>
            <a:r>
              <a:rPr lang="es-AR" sz="1400" dirty="0" smtClean="0"/>
              <a:t> de niveles provinciales y nacionales tiene igualdad de distribución con 30% en cada sector.</a:t>
            </a:r>
            <a:endParaRPr lang="es-AR" sz="1400" dirty="0"/>
          </a:p>
        </p:txBody>
      </p:sp>
      <p:pic>
        <p:nvPicPr>
          <p:cNvPr id="8" name="7 Imagen"/>
          <p:cNvPicPr/>
          <p:nvPr/>
        </p:nvPicPr>
        <p:blipFill>
          <a:blip r:embed="rId4"/>
          <a:srcRect/>
          <a:stretch>
            <a:fillRect/>
          </a:stretch>
        </p:blipFill>
        <p:spPr bwMode="auto">
          <a:xfrm>
            <a:off x="711898" y="1619574"/>
            <a:ext cx="5836683" cy="5058317"/>
          </a:xfrm>
          <a:prstGeom prst="rect">
            <a:avLst/>
          </a:prstGeom>
          <a:noFill/>
        </p:spPr>
      </p:pic>
    </p:spTree>
    <p:extLst>
      <p:ext uri="{BB962C8B-B14F-4D97-AF65-F5344CB8AC3E}">
        <p14:creationId xmlns:p14="http://schemas.microsoft.com/office/powerpoint/2010/main" xmlns="" val="6930339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Modalidad de trabajo en contexto de pandemia del COVID-19</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729619" y="5659895"/>
            <a:ext cx="6278827"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6 Rectángulo"/>
          <p:cNvSpPr/>
          <p:nvPr/>
        </p:nvSpPr>
        <p:spPr>
          <a:xfrm>
            <a:off x="7444508" y="2200626"/>
            <a:ext cx="3772189" cy="2308324"/>
          </a:xfrm>
          <a:prstGeom prst="rect">
            <a:avLst/>
          </a:prstGeom>
        </p:spPr>
        <p:txBody>
          <a:bodyPr wrap="square">
            <a:spAutoFit/>
          </a:bodyPr>
          <a:lstStyle/>
          <a:p>
            <a:r>
              <a:rPr lang="es-AR" dirty="0" smtClean="0"/>
              <a:t>Cuando se indagó sobre la percepción acerca del horario de trabajo que están realizando </a:t>
            </a:r>
            <a:r>
              <a:rPr lang="es-AR" dirty="0" err="1" smtClean="0"/>
              <a:t>lxs</a:t>
            </a:r>
            <a:r>
              <a:rPr lang="es-AR" dirty="0" smtClean="0"/>
              <a:t> </a:t>
            </a:r>
            <a:r>
              <a:rPr lang="es-AR" dirty="0" err="1" smtClean="0"/>
              <a:t>trabajadorxs</a:t>
            </a:r>
            <a:r>
              <a:rPr lang="es-AR" dirty="0" smtClean="0"/>
              <a:t> que se encuentran en la modalidad presencial, se encontró que la mayoría de los trabajadores siguió trabajando las mimas horas que antes de la pandemia.</a:t>
            </a:r>
            <a:endParaRPr lang="es-AR" dirty="0"/>
          </a:p>
        </p:txBody>
      </p:sp>
      <p:pic>
        <p:nvPicPr>
          <p:cNvPr id="3074" name="Picture 2"/>
          <p:cNvPicPr>
            <a:picLocks noChangeAspect="1" noChangeArrowheads="1"/>
          </p:cNvPicPr>
          <p:nvPr/>
        </p:nvPicPr>
        <p:blipFill>
          <a:blip r:embed="rId4"/>
          <a:srcRect/>
          <a:stretch>
            <a:fillRect/>
          </a:stretch>
        </p:blipFill>
        <p:spPr bwMode="auto">
          <a:xfrm>
            <a:off x="805617" y="2041237"/>
            <a:ext cx="6075907" cy="3503468"/>
          </a:xfrm>
          <a:prstGeom prst="rect">
            <a:avLst/>
          </a:prstGeom>
          <a:noFill/>
          <a:ln w="9525">
            <a:noFill/>
            <a:miter lim="800000"/>
            <a:headEnd/>
            <a:tailEnd/>
          </a:ln>
          <a:effectLst/>
        </p:spPr>
      </p:pic>
      <p:sp>
        <p:nvSpPr>
          <p:cNvPr id="3075" name="Rectangle 3"/>
          <p:cNvSpPr>
            <a:spLocks noChangeArrowheads="1"/>
          </p:cNvSpPr>
          <p:nvPr/>
        </p:nvSpPr>
        <p:spPr bwMode="auto">
          <a:xfrm>
            <a:off x="424872" y="1542472"/>
            <a:ext cx="4975465"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AR" sz="24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Valoración sobre el horario de trabajo </a:t>
            </a:r>
            <a:endParaRPr kumimoji="0" lang="es-AR" sz="24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6930339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pic>
        <p:nvPicPr>
          <p:cNvPr id="7" name="Marcador de posición de imagen 9">
            <a:extLst>
              <a:ext uri="{FF2B5EF4-FFF2-40B4-BE49-F238E27FC236}">
                <a16:creationId xmlns:a16="http://schemas.microsoft.com/office/drawing/2014/main" xmlns="" id="{A83BC148-98DA-4070-804E-0E288967AFF8}"/>
              </a:ext>
            </a:extLst>
          </p:cNvPr>
          <p:cNvPicPr>
            <a:picLocks noChangeAspect="1"/>
          </p:cNvPicPr>
          <p:nvPr/>
        </p:nvPicPr>
        <p:blipFill>
          <a:blip r:embed="rId4"/>
          <a:srcRect t="17156" b="17156"/>
          <a:stretch>
            <a:fillRect/>
          </a:stretch>
        </p:blipFill>
        <p:spPr>
          <a:xfrm>
            <a:off x="4366617" y="445750"/>
            <a:ext cx="3458766" cy="2272207"/>
          </a:xfrm>
          <a:prstGeom prst="rect">
            <a:avLst/>
          </a:prstGeom>
        </p:spPr>
      </p:pic>
      <p:sp>
        <p:nvSpPr>
          <p:cNvPr id="9" name="Rectángulo 19">
            <a:extLst>
              <a:ext uri="{FF2B5EF4-FFF2-40B4-BE49-F238E27FC236}">
                <a16:creationId xmlns:a16="http://schemas.microsoft.com/office/drawing/2014/main" xmlns="" id="{2A41981E-474A-45C7-85B7-74AE64227A45}"/>
              </a:ext>
            </a:extLst>
          </p:cNvPr>
          <p:cNvSpPr/>
          <p:nvPr/>
        </p:nvSpPr>
        <p:spPr>
          <a:xfrm>
            <a:off x="1418492" y="3026821"/>
            <a:ext cx="9355016" cy="1828800"/>
          </a:xfrm>
          <a:prstGeom prst="rect">
            <a:avLst/>
          </a:prstGeom>
          <a:noFill/>
          <a:ln w="28575">
            <a:solidFill>
              <a:srgbClr val="00914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AR"/>
          </a:p>
        </p:txBody>
      </p:sp>
      <p:sp>
        <p:nvSpPr>
          <p:cNvPr id="10" name="CuadroTexto 13">
            <a:extLst>
              <a:ext uri="{FF2B5EF4-FFF2-40B4-BE49-F238E27FC236}">
                <a16:creationId xmlns:a16="http://schemas.microsoft.com/office/drawing/2014/main" xmlns="" id="{5CFA50FA-8AA8-4A11-8227-B9E616870801}"/>
              </a:ext>
            </a:extLst>
          </p:cNvPr>
          <p:cNvSpPr txBox="1"/>
          <p:nvPr/>
        </p:nvSpPr>
        <p:spPr>
          <a:xfrm>
            <a:off x="1545101" y="3258983"/>
            <a:ext cx="9525739" cy="1537857"/>
          </a:xfrm>
          <a:prstGeom prst="rect">
            <a:avLst/>
          </a:prstGeom>
          <a:noFill/>
        </p:spPr>
        <p:txBody>
          <a:bodyPr wrap="square">
            <a:spAutoFit/>
          </a:bodyPr>
          <a:lstStyle/>
          <a:p>
            <a:pPr algn="ctr"/>
            <a:endParaRPr lang="es-AR" sz="1200" dirty="0">
              <a:effectLst/>
              <a:latin typeface="Corbel" panose="020B0503020204020204" pitchFamily="34" charset="0"/>
              <a:ea typeface="Times New Roman" panose="02020603050405020304" pitchFamily="18" charset="0"/>
              <a:cs typeface="Times New Roman" panose="02020603050405020304" pitchFamily="18" charset="0"/>
            </a:endParaRPr>
          </a:p>
          <a:p>
            <a:pPr algn="ctr">
              <a:lnSpc>
                <a:spcPct val="115000"/>
              </a:lnSpc>
              <a:spcAft>
                <a:spcPts val="1000"/>
              </a:spcAft>
            </a:pPr>
            <a:r>
              <a:rPr lang="es-ES" sz="3200" dirty="0" smtClean="0">
                <a:solidFill>
                  <a:srgbClr val="009242"/>
                </a:solidFill>
                <a:latin typeface="Montserrat ExtraBold" panose="00000900000000000000" pitchFamily="50" charset="0"/>
                <a:cs typeface="Times New Roman" panose="02020603050405020304" pitchFamily="18" charset="0"/>
              </a:rPr>
              <a:t>Trabajo a distancia/remoto</a:t>
            </a:r>
          </a:p>
          <a:p>
            <a:pPr algn="ctr">
              <a:lnSpc>
                <a:spcPct val="115000"/>
              </a:lnSpc>
              <a:spcAft>
                <a:spcPts val="1000"/>
              </a:spcAft>
            </a:pPr>
            <a:r>
              <a:rPr lang="es-ES" sz="3200" dirty="0" smtClean="0">
                <a:solidFill>
                  <a:srgbClr val="009242"/>
                </a:solidFill>
                <a:latin typeface="Montserrat ExtraBold" panose="00000900000000000000" pitchFamily="50" charset="0"/>
                <a:cs typeface="Times New Roman" panose="02020603050405020304" pitchFamily="18" charset="0"/>
              </a:rPr>
              <a:t>Análisis</a:t>
            </a:r>
            <a:endParaRPr lang="es-AR" sz="3200" dirty="0">
              <a:solidFill>
                <a:srgbClr val="009242"/>
              </a:solidFill>
              <a:latin typeface="Montserrat ExtraBold" panose="00000900000000000000" pitchFamily="50" charset="0"/>
              <a:cs typeface="Times New Roman" panose="02020603050405020304" pitchFamily="18" charset="0"/>
            </a:endParaRPr>
          </a:p>
        </p:txBody>
      </p:sp>
    </p:spTree>
    <p:extLst>
      <p:ext uri="{BB962C8B-B14F-4D97-AF65-F5344CB8AC3E}">
        <p14:creationId xmlns:p14="http://schemas.microsoft.com/office/powerpoint/2010/main" xmlns="" val="33587765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Modalidad de trabajo en contexto de pandemia del COVID-19</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729619" y="5659895"/>
            <a:ext cx="6278827"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6 Rectángulo"/>
          <p:cNvSpPr/>
          <p:nvPr/>
        </p:nvSpPr>
        <p:spPr>
          <a:xfrm>
            <a:off x="7656944" y="1905383"/>
            <a:ext cx="4156365" cy="3416320"/>
          </a:xfrm>
          <a:prstGeom prst="rect">
            <a:avLst/>
          </a:prstGeom>
        </p:spPr>
        <p:txBody>
          <a:bodyPr wrap="square">
            <a:spAutoFit/>
          </a:bodyPr>
          <a:lstStyle/>
          <a:p>
            <a:r>
              <a:rPr lang="es-AR" dirty="0" smtClean="0"/>
              <a:t>Como dejamos explicitado más arriba la cantidad de </a:t>
            </a:r>
            <a:r>
              <a:rPr lang="es-AR" dirty="0" err="1" smtClean="0"/>
              <a:t>trabajadorxs</a:t>
            </a:r>
            <a:r>
              <a:rPr lang="es-AR" dirty="0" smtClean="0"/>
              <a:t> que están realizando trabajo a distancia o remoto en contexto de pandemia del COVID-19 representan el 26% del total de </a:t>
            </a:r>
            <a:r>
              <a:rPr lang="es-AR" dirty="0" err="1" smtClean="0"/>
              <a:t>trabajadorxs</a:t>
            </a:r>
            <a:r>
              <a:rPr lang="es-AR" dirty="0" smtClean="0"/>
              <a:t> que han visto modificado su forma de trabajo habitual. Si se indaga por nivel de gobierno, se observa que los trabajadores nacionales tiene una gran representación esta modalidad de trabajo significando el 83% de </a:t>
            </a:r>
            <a:r>
              <a:rPr lang="es-AR" dirty="0" err="1" smtClean="0"/>
              <a:t>lxs</a:t>
            </a:r>
            <a:r>
              <a:rPr lang="es-AR" dirty="0" smtClean="0"/>
              <a:t> </a:t>
            </a:r>
            <a:r>
              <a:rPr lang="es-AR" dirty="0" err="1" smtClean="0"/>
              <a:t>trabajadorxs</a:t>
            </a:r>
            <a:r>
              <a:rPr lang="es-AR" dirty="0" smtClean="0"/>
              <a:t> que expresado estar en esta categoría.</a:t>
            </a:r>
            <a:endParaRPr lang="es-AR" dirty="0"/>
          </a:p>
        </p:txBody>
      </p:sp>
      <p:pic>
        <p:nvPicPr>
          <p:cNvPr id="19457" name="Picture 1"/>
          <p:cNvPicPr>
            <a:picLocks noChangeAspect="1" noChangeArrowheads="1"/>
          </p:cNvPicPr>
          <p:nvPr/>
        </p:nvPicPr>
        <p:blipFill>
          <a:blip r:embed="rId4"/>
          <a:srcRect/>
          <a:stretch>
            <a:fillRect/>
          </a:stretch>
        </p:blipFill>
        <p:spPr bwMode="auto">
          <a:xfrm>
            <a:off x="711201" y="2004291"/>
            <a:ext cx="6594306" cy="3481243"/>
          </a:xfrm>
          <a:prstGeom prst="rect">
            <a:avLst/>
          </a:prstGeom>
          <a:noFill/>
          <a:ln w="9525">
            <a:noFill/>
            <a:miter lim="800000"/>
            <a:headEnd/>
            <a:tailEnd/>
          </a:ln>
          <a:effectLst/>
        </p:spPr>
      </p:pic>
    </p:spTree>
    <p:extLst>
      <p:ext uri="{BB962C8B-B14F-4D97-AF65-F5344CB8AC3E}">
        <p14:creationId xmlns:p14="http://schemas.microsoft.com/office/powerpoint/2010/main" xmlns="" val="6930339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Modalidad de trabajo en contexto de pandemia del COVID-19</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406346" y="4911749"/>
            <a:ext cx="6278827"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6 Rectángulo"/>
          <p:cNvSpPr/>
          <p:nvPr/>
        </p:nvSpPr>
        <p:spPr>
          <a:xfrm>
            <a:off x="6834909" y="2182336"/>
            <a:ext cx="3897745" cy="2308324"/>
          </a:xfrm>
          <a:prstGeom prst="rect">
            <a:avLst/>
          </a:prstGeom>
        </p:spPr>
        <p:txBody>
          <a:bodyPr wrap="square">
            <a:spAutoFit/>
          </a:bodyPr>
          <a:lstStyle/>
          <a:p>
            <a:r>
              <a:rPr lang="es-AR" dirty="0" smtClean="0"/>
              <a:t>Si se pone el foco en el sector nacional donde son mayoría </a:t>
            </a:r>
            <a:r>
              <a:rPr lang="es-AR" dirty="0" err="1" smtClean="0"/>
              <a:t>lxs</a:t>
            </a:r>
            <a:r>
              <a:rPr lang="es-AR" dirty="0" smtClean="0"/>
              <a:t> </a:t>
            </a:r>
            <a:r>
              <a:rPr lang="es-AR" dirty="0" err="1" smtClean="0"/>
              <a:t>trabajadorxs</a:t>
            </a:r>
            <a:r>
              <a:rPr lang="es-AR" dirty="0" smtClean="0"/>
              <a:t> que están haciendo trabajo a distancia/remoto y se introduce la variable género, se encuentra que las mujeres son mayoría en un 62% dentro de esta modalidad, en tanto los hombres representan el 37%.</a:t>
            </a:r>
            <a:endParaRPr lang="es-AR" dirty="0"/>
          </a:p>
        </p:txBody>
      </p:sp>
      <p:pic>
        <p:nvPicPr>
          <p:cNvPr id="18433" name="Picture 1"/>
          <p:cNvPicPr>
            <a:picLocks noChangeAspect="1" noChangeArrowheads="1"/>
          </p:cNvPicPr>
          <p:nvPr/>
        </p:nvPicPr>
        <p:blipFill>
          <a:blip r:embed="rId4"/>
          <a:srcRect/>
          <a:stretch>
            <a:fillRect/>
          </a:stretch>
        </p:blipFill>
        <p:spPr bwMode="auto">
          <a:xfrm>
            <a:off x="586219" y="1807441"/>
            <a:ext cx="5605625" cy="2940050"/>
          </a:xfrm>
          <a:prstGeom prst="rect">
            <a:avLst/>
          </a:prstGeom>
          <a:noFill/>
          <a:ln w="9525">
            <a:noFill/>
            <a:miter lim="800000"/>
            <a:headEnd/>
            <a:tailEnd/>
          </a:ln>
          <a:effectLst/>
        </p:spPr>
      </p:pic>
    </p:spTree>
    <p:extLst>
      <p:ext uri="{BB962C8B-B14F-4D97-AF65-F5344CB8AC3E}">
        <p14:creationId xmlns:p14="http://schemas.microsoft.com/office/powerpoint/2010/main" xmlns="" val="6930339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Modalidad de trabajo en contexto de pandemia del COVID-19</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729619" y="5659895"/>
            <a:ext cx="6278827"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6 Rectángulo"/>
          <p:cNvSpPr/>
          <p:nvPr/>
        </p:nvSpPr>
        <p:spPr>
          <a:xfrm>
            <a:off x="166255" y="1609544"/>
            <a:ext cx="8876145" cy="369332"/>
          </a:xfrm>
          <a:prstGeom prst="rect">
            <a:avLst/>
          </a:prstGeom>
        </p:spPr>
        <p:txBody>
          <a:bodyPr wrap="square">
            <a:spAutoFit/>
          </a:bodyPr>
          <a:lstStyle/>
          <a:p>
            <a:r>
              <a:rPr lang="es-AR" i="1" dirty="0" smtClean="0"/>
              <a:t>Recursos y herramientas de </a:t>
            </a:r>
            <a:r>
              <a:rPr lang="es-AR" i="1" dirty="0" err="1" smtClean="0"/>
              <a:t>lxs</a:t>
            </a:r>
            <a:r>
              <a:rPr lang="es-AR" i="1" dirty="0" smtClean="0"/>
              <a:t> </a:t>
            </a:r>
            <a:r>
              <a:rPr lang="es-AR" i="1" dirty="0" err="1" smtClean="0"/>
              <a:t>trabajadorxs</a:t>
            </a:r>
            <a:r>
              <a:rPr lang="es-AR" i="1" dirty="0" smtClean="0"/>
              <a:t> para realizar trabajo a distancia/remoto</a:t>
            </a:r>
            <a:endParaRPr lang="es-AR" dirty="0"/>
          </a:p>
        </p:txBody>
      </p:sp>
      <p:sp>
        <p:nvSpPr>
          <p:cNvPr id="8" name="7 Rectángulo"/>
          <p:cNvSpPr/>
          <p:nvPr/>
        </p:nvSpPr>
        <p:spPr>
          <a:xfrm>
            <a:off x="7324434" y="2164048"/>
            <a:ext cx="4618183" cy="3416320"/>
          </a:xfrm>
          <a:prstGeom prst="rect">
            <a:avLst/>
          </a:prstGeom>
        </p:spPr>
        <p:txBody>
          <a:bodyPr wrap="square">
            <a:spAutoFit/>
          </a:bodyPr>
          <a:lstStyle/>
          <a:p>
            <a:r>
              <a:rPr lang="es-AR" dirty="0" smtClean="0"/>
              <a:t>También resulta interesante conocer como </a:t>
            </a:r>
            <a:r>
              <a:rPr lang="es-AR" dirty="0" err="1" smtClean="0"/>
              <a:t>lxs</a:t>
            </a:r>
            <a:r>
              <a:rPr lang="es-AR" dirty="0" smtClean="0"/>
              <a:t> </a:t>
            </a:r>
            <a:r>
              <a:rPr lang="es-AR" dirty="0" err="1" smtClean="0"/>
              <a:t>trabajadorxs</a:t>
            </a:r>
            <a:r>
              <a:rPr lang="es-AR" dirty="0" smtClean="0"/>
              <a:t> que realizan trabajo a distancia se hicieron de las herramientas para llevar adelante su labor. En ese sentido, se indagó en el tipo de herramientas que contaron </a:t>
            </a:r>
            <a:r>
              <a:rPr lang="es-AR" dirty="0" err="1" smtClean="0"/>
              <a:t>lxs</a:t>
            </a:r>
            <a:r>
              <a:rPr lang="es-AR" dirty="0" smtClean="0"/>
              <a:t> </a:t>
            </a:r>
            <a:r>
              <a:rPr lang="es-AR" dirty="0" err="1" smtClean="0"/>
              <a:t>trabajadorxs</a:t>
            </a:r>
            <a:r>
              <a:rPr lang="es-AR" dirty="0" smtClean="0"/>
              <a:t> para poder asumir el trabajo a distancia. Así de la encuesta se desprende que los principales dispositivos usados son el primer lugar, la </a:t>
            </a:r>
            <a:r>
              <a:rPr lang="es-AR" dirty="0" err="1" smtClean="0"/>
              <a:t>Notebook</a:t>
            </a:r>
            <a:r>
              <a:rPr lang="es-AR" dirty="0" smtClean="0"/>
              <a:t> con el 42%, en segundo lugar, el celular con 29% y el tercer lugar, la PC de escritorio con el 26% tal como lo expresa el siguiente grafico.</a:t>
            </a:r>
            <a:endParaRPr lang="es-AR" dirty="0"/>
          </a:p>
        </p:txBody>
      </p:sp>
      <p:pic>
        <p:nvPicPr>
          <p:cNvPr id="9" name="8 Imagen"/>
          <p:cNvPicPr/>
          <p:nvPr/>
        </p:nvPicPr>
        <p:blipFill>
          <a:blip r:embed="rId4"/>
          <a:srcRect/>
          <a:stretch>
            <a:fillRect/>
          </a:stretch>
        </p:blipFill>
        <p:spPr bwMode="auto">
          <a:xfrm>
            <a:off x="808261" y="2366817"/>
            <a:ext cx="5841921" cy="3193473"/>
          </a:xfrm>
          <a:prstGeom prst="rect">
            <a:avLst/>
          </a:prstGeom>
          <a:noFill/>
        </p:spPr>
      </p:pic>
    </p:spTree>
    <p:extLst>
      <p:ext uri="{BB962C8B-B14F-4D97-AF65-F5344CB8AC3E}">
        <p14:creationId xmlns:p14="http://schemas.microsoft.com/office/powerpoint/2010/main" xmlns="" val="6930339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Modalidad de trabajo en contexto de pandemia del COVID-19</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729619" y="5659895"/>
            <a:ext cx="6278827"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6 Rectángulo"/>
          <p:cNvSpPr/>
          <p:nvPr/>
        </p:nvSpPr>
        <p:spPr>
          <a:xfrm>
            <a:off x="5754255" y="1683986"/>
            <a:ext cx="6096000" cy="3970318"/>
          </a:xfrm>
          <a:prstGeom prst="rect">
            <a:avLst/>
          </a:prstGeom>
        </p:spPr>
        <p:txBody>
          <a:bodyPr>
            <a:spAutoFit/>
          </a:bodyPr>
          <a:lstStyle/>
          <a:p>
            <a:r>
              <a:rPr lang="es-AR" dirty="0" smtClean="0"/>
              <a:t>También se indago en quién había proporcionado las herramientas con la que </a:t>
            </a:r>
            <a:r>
              <a:rPr lang="es-AR" dirty="0" err="1" smtClean="0"/>
              <a:t>lxs</a:t>
            </a:r>
            <a:r>
              <a:rPr lang="es-AR" dirty="0" smtClean="0"/>
              <a:t> trabajadores estaban realizando su labor a distancia y encontramos que la gran mayoría de los dispositivos han sido proporcionados por los propios trabajadores. Pero dentro de esa categoría vale marcar que el 66% de </a:t>
            </a:r>
            <a:r>
              <a:rPr lang="es-AR" dirty="0" err="1" smtClean="0"/>
              <a:t>lxs</a:t>
            </a:r>
            <a:r>
              <a:rPr lang="es-AR" dirty="0" smtClean="0"/>
              <a:t> </a:t>
            </a:r>
            <a:r>
              <a:rPr lang="es-AR" dirty="0" err="1" smtClean="0"/>
              <a:t>trabajadorxs</a:t>
            </a:r>
            <a:r>
              <a:rPr lang="es-AR" dirty="0" smtClean="0"/>
              <a:t> expresó que ya contaba con un dispositivo en el hogar previamente a la pandemia y se transformó en su herramienta de trabajo, en tanto el 21% de </a:t>
            </a:r>
            <a:r>
              <a:rPr lang="es-AR" dirty="0" err="1" smtClean="0"/>
              <a:t>lxs</a:t>
            </a:r>
            <a:r>
              <a:rPr lang="es-AR" dirty="0" smtClean="0"/>
              <a:t> trabajadores de esta categoría tuvo que salir a comprar un nuevo dispositivo para poder hacer el trabajo a distancia. También es importante marcar la baja proporción de trabajadores que recibieron el dispositivo por parte del Estado, siendo del 10% cuando las herramientas para el trabajo se supone que deberían ser garantizadas por quien te emplea. </a:t>
            </a:r>
            <a:endParaRPr lang="es-AR" dirty="0"/>
          </a:p>
        </p:txBody>
      </p:sp>
      <p:pic>
        <p:nvPicPr>
          <p:cNvPr id="8" name="7 Imagen"/>
          <p:cNvPicPr/>
          <p:nvPr/>
        </p:nvPicPr>
        <p:blipFill>
          <a:blip r:embed="rId4"/>
          <a:srcRect/>
          <a:stretch>
            <a:fillRect/>
          </a:stretch>
        </p:blipFill>
        <p:spPr bwMode="auto">
          <a:xfrm>
            <a:off x="166256" y="2161309"/>
            <a:ext cx="5467926" cy="3334327"/>
          </a:xfrm>
          <a:prstGeom prst="rect">
            <a:avLst/>
          </a:prstGeom>
          <a:noFill/>
        </p:spPr>
      </p:pic>
    </p:spTree>
    <p:extLst>
      <p:ext uri="{BB962C8B-B14F-4D97-AF65-F5344CB8AC3E}">
        <p14:creationId xmlns:p14="http://schemas.microsoft.com/office/powerpoint/2010/main" xmlns="" val="6930339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Modalidad de trabajo en contexto de pandemia del COVID-19</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729619" y="5659895"/>
            <a:ext cx="6278827"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6 Rectángulo"/>
          <p:cNvSpPr/>
          <p:nvPr/>
        </p:nvSpPr>
        <p:spPr>
          <a:xfrm>
            <a:off x="7684655" y="2062263"/>
            <a:ext cx="3408218" cy="2585323"/>
          </a:xfrm>
          <a:prstGeom prst="rect">
            <a:avLst/>
          </a:prstGeom>
        </p:spPr>
        <p:txBody>
          <a:bodyPr wrap="square">
            <a:spAutoFit/>
          </a:bodyPr>
          <a:lstStyle/>
          <a:p>
            <a:r>
              <a:rPr lang="es-AR" dirty="0" smtClean="0"/>
              <a:t>Asimismo resulta interesante señalar que del total de </a:t>
            </a:r>
            <a:r>
              <a:rPr lang="es-AR" dirty="0" err="1" smtClean="0"/>
              <a:t>trabajadorxs</a:t>
            </a:r>
            <a:r>
              <a:rPr lang="es-AR" dirty="0" smtClean="0"/>
              <a:t> que han sido los garantes de sus propias herramientas de trabajo, las mujeres se ubican siendo mayoría dentro de este sector significando el 68%, en tanto los hombres el 31%.</a:t>
            </a:r>
            <a:endParaRPr lang="es-AR" dirty="0"/>
          </a:p>
        </p:txBody>
      </p:sp>
      <p:pic>
        <p:nvPicPr>
          <p:cNvPr id="8" name="7 Imagen"/>
          <p:cNvPicPr/>
          <p:nvPr/>
        </p:nvPicPr>
        <p:blipFill>
          <a:blip r:embed="rId4"/>
          <a:srcRect/>
          <a:stretch>
            <a:fillRect/>
          </a:stretch>
        </p:blipFill>
        <p:spPr bwMode="auto">
          <a:xfrm>
            <a:off x="1745138" y="2032192"/>
            <a:ext cx="5256025" cy="3324899"/>
          </a:xfrm>
          <a:prstGeom prst="rect">
            <a:avLst/>
          </a:prstGeom>
          <a:noFill/>
        </p:spPr>
      </p:pic>
    </p:spTree>
    <p:extLst>
      <p:ext uri="{BB962C8B-B14F-4D97-AF65-F5344CB8AC3E}">
        <p14:creationId xmlns:p14="http://schemas.microsoft.com/office/powerpoint/2010/main" xmlns="" val="6930339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Modalidad de trabajo en contexto de pandemia del COVID-19</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729619" y="5659895"/>
            <a:ext cx="6278827"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6 Rectángulo"/>
          <p:cNvSpPr/>
          <p:nvPr/>
        </p:nvSpPr>
        <p:spPr>
          <a:xfrm>
            <a:off x="443346" y="1664962"/>
            <a:ext cx="7989454" cy="369332"/>
          </a:xfrm>
          <a:prstGeom prst="rect">
            <a:avLst/>
          </a:prstGeom>
        </p:spPr>
        <p:txBody>
          <a:bodyPr wrap="square">
            <a:spAutoFit/>
          </a:bodyPr>
          <a:lstStyle/>
          <a:p>
            <a:r>
              <a:rPr lang="es-AR" i="1" dirty="0" smtClean="0"/>
              <a:t>Lugar donde </a:t>
            </a:r>
            <a:r>
              <a:rPr lang="es-AR" i="1" dirty="0" err="1" smtClean="0"/>
              <a:t>lxs</a:t>
            </a:r>
            <a:r>
              <a:rPr lang="es-AR" i="1" dirty="0" smtClean="0"/>
              <a:t> </a:t>
            </a:r>
            <a:r>
              <a:rPr lang="es-AR" i="1" dirty="0" err="1" smtClean="0"/>
              <a:t>trabajadorxs</a:t>
            </a:r>
            <a:r>
              <a:rPr lang="es-AR" i="1" dirty="0" smtClean="0"/>
              <a:t> realizan el trabajo a distancia/remoto</a:t>
            </a:r>
            <a:endParaRPr lang="es-AR" dirty="0"/>
          </a:p>
        </p:txBody>
      </p:sp>
      <p:sp>
        <p:nvSpPr>
          <p:cNvPr id="8" name="7 Rectángulo"/>
          <p:cNvSpPr/>
          <p:nvPr/>
        </p:nvSpPr>
        <p:spPr>
          <a:xfrm>
            <a:off x="8091053" y="2246945"/>
            <a:ext cx="3519055" cy="2308324"/>
          </a:xfrm>
          <a:prstGeom prst="rect">
            <a:avLst/>
          </a:prstGeom>
        </p:spPr>
        <p:txBody>
          <a:bodyPr wrap="square">
            <a:spAutoFit/>
          </a:bodyPr>
          <a:lstStyle/>
          <a:p>
            <a:r>
              <a:rPr lang="es-AR" dirty="0" smtClean="0"/>
              <a:t>En este aspecto la encuesta arroja que casi la totalidad de </a:t>
            </a:r>
            <a:r>
              <a:rPr lang="es-AR" dirty="0" err="1" smtClean="0"/>
              <a:t>lxs</a:t>
            </a:r>
            <a:r>
              <a:rPr lang="es-AR" dirty="0" smtClean="0"/>
              <a:t> </a:t>
            </a:r>
            <a:r>
              <a:rPr lang="es-AR" dirty="0" err="1" smtClean="0"/>
              <a:t>trabajadorxs</a:t>
            </a:r>
            <a:r>
              <a:rPr lang="es-AR" dirty="0" smtClean="0"/>
              <a:t> que están en la modalidad a distancia/remota, se encuentra en su casa. Este resultado obedece a lo establecido por el decreto presidencial de ASPO.</a:t>
            </a:r>
            <a:endParaRPr lang="es-AR" dirty="0"/>
          </a:p>
        </p:txBody>
      </p:sp>
      <p:pic>
        <p:nvPicPr>
          <p:cNvPr id="9" name="8 Imagen"/>
          <p:cNvPicPr/>
          <p:nvPr/>
        </p:nvPicPr>
        <p:blipFill>
          <a:blip r:embed="rId4"/>
          <a:srcRect/>
          <a:stretch>
            <a:fillRect/>
          </a:stretch>
        </p:blipFill>
        <p:spPr bwMode="auto">
          <a:xfrm>
            <a:off x="1227571" y="2245917"/>
            <a:ext cx="5302538" cy="3305138"/>
          </a:xfrm>
          <a:prstGeom prst="rect">
            <a:avLst/>
          </a:prstGeom>
          <a:noFill/>
        </p:spPr>
      </p:pic>
    </p:spTree>
    <p:extLst>
      <p:ext uri="{BB962C8B-B14F-4D97-AF65-F5344CB8AC3E}">
        <p14:creationId xmlns:p14="http://schemas.microsoft.com/office/powerpoint/2010/main" xmlns="" val="6930339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Modalidad de trabajo en contexto de pandemia del COVID-19</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729619" y="5659895"/>
            <a:ext cx="6278827"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6 Rectángulo"/>
          <p:cNvSpPr/>
          <p:nvPr/>
        </p:nvSpPr>
        <p:spPr>
          <a:xfrm>
            <a:off x="8774545" y="2367017"/>
            <a:ext cx="2586182" cy="2585323"/>
          </a:xfrm>
          <a:prstGeom prst="rect">
            <a:avLst/>
          </a:prstGeom>
        </p:spPr>
        <p:txBody>
          <a:bodyPr wrap="square">
            <a:spAutoFit/>
          </a:bodyPr>
          <a:lstStyle/>
          <a:p>
            <a:r>
              <a:rPr lang="es-AR" dirty="0" smtClean="0"/>
              <a:t>Si se desglosa por género esta categoría se confirma que las mujeres son mayoría en el trabajo a distancia y que dentro de esta modalidad se encuentran en sus respectivos hogares realizando la labor.</a:t>
            </a:r>
            <a:endParaRPr lang="es-AR" dirty="0"/>
          </a:p>
        </p:txBody>
      </p:sp>
      <p:pic>
        <p:nvPicPr>
          <p:cNvPr id="8" name="7 Imagen"/>
          <p:cNvPicPr/>
          <p:nvPr/>
        </p:nvPicPr>
        <p:blipFill>
          <a:blip r:embed="rId4"/>
          <a:srcRect/>
          <a:stretch>
            <a:fillRect/>
          </a:stretch>
        </p:blipFill>
        <p:spPr bwMode="auto">
          <a:xfrm>
            <a:off x="877454" y="1865745"/>
            <a:ext cx="6336145" cy="3534259"/>
          </a:xfrm>
          <a:prstGeom prst="rect">
            <a:avLst/>
          </a:prstGeom>
          <a:noFill/>
        </p:spPr>
      </p:pic>
    </p:spTree>
    <p:extLst>
      <p:ext uri="{BB962C8B-B14F-4D97-AF65-F5344CB8AC3E}">
        <p14:creationId xmlns:p14="http://schemas.microsoft.com/office/powerpoint/2010/main" xmlns="" val="6930339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Modalidad de trabajo en contexto de pandemia del COVID-19</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729619" y="5659895"/>
            <a:ext cx="6278827"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6 Rectángulo"/>
          <p:cNvSpPr/>
          <p:nvPr/>
        </p:nvSpPr>
        <p:spPr>
          <a:xfrm>
            <a:off x="7564581" y="2293127"/>
            <a:ext cx="3759200" cy="2031325"/>
          </a:xfrm>
          <a:prstGeom prst="rect">
            <a:avLst/>
          </a:prstGeom>
        </p:spPr>
        <p:txBody>
          <a:bodyPr wrap="square">
            <a:spAutoFit/>
          </a:bodyPr>
          <a:lstStyle/>
          <a:p>
            <a:r>
              <a:rPr lang="es-AR" dirty="0" smtClean="0"/>
              <a:t>En cuanto al lugar especifico del hogar que </a:t>
            </a:r>
            <a:r>
              <a:rPr lang="es-AR" dirty="0" err="1" smtClean="0"/>
              <a:t>lxs</a:t>
            </a:r>
            <a:r>
              <a:rPr lang="es-AR" dirty="0" smtClean="0"/>
              <a:t> </a:t>
            </a:r>
            <a:r>
              <a:rPr lang="es-AR" dirty="0" err="1" smtClean="0"/>
              <a:t>trabajadorxs</a:t>
            </a:r>
            <a:r>
              <a:rPr lang="es-AR" dirty="0" smtClean="0"/>
              <a:t> destinan al trabajo remoto encontramos que principalmente el living/cocina es el lugar que la mayoría ha expresado utilizar para trabajar, representado el 65% de las respuestas.</a:t>
            </a:r>
            <a:endParaRPr lang="es-AR" dirty="0"/>
          </a:p>
        </p:txBody>
      </p:sp>
      <p:pic>
        <p:nvPicPr>
          <p:cNvPr id="8" name="7 Imagen"/>
          <p:cNvPicPr/>
          <p:nvPr/>
        </p:nvPicPr>
        <p:blipFill>
          <a:blip r:embed="rId4"/>
          <a:srcRect/>
          <a:stretch>
            <a:fillRect/>
          </a:stretch>
        </p:blipFill>
        <p:spPr bwMode="auto">
          <a:xfrm>
            <a:off x="618837" y="1736435"/>
            <a:ext cx="6410036" cy="3879273"/>
          </a:xfrm>
          <a:prstGeom prst="rect">
            <a:avLst/>
          </a:prstGeom>
          <a:noFill/>
        </p:spPr>
      </p:pic>
    </p:spTree>
    <p:extLst>
      <p:ext uri="{BB962C8B-B14F-4D97-AF65-F5344CB8AC3E}">
        <p14:creationId xmlns:p14="http://schemas.microsoft.com/office/powerpoint/2010/main" xmlns="" val="6930339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Modalidad de trabajo en contexto de pandemia del COVID-19</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729619" y="5659895"/>
            <a:ext cx="6278827"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265" name="Rectangle 1"/>
          <p:cNvSpPr>
            <a:spLocks noChangeArrowheads="1"/>
          </p:cNvSpPr>
          <p:nvPr/>
        </p:nvSpPr>
        <p:spPr bwMode="auto">
          <a:xfrm>
            <a:off x="314037" y="1708727"/>
            <a:ext cx="3322448" cy="49244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AR" sz="2600" b="0" i="1" u="none" strike="noStrike" cap="none" normalizeH="0" baseline="0" dirty="0" smtClean="0">
                <a:ln>
                  <a:noFill/>
                </a:ln>
                <a:solidFill>
                  <a:schemeClr val="tx1"/>
                </a:solidFill>
                <a:effectLst/>
                <a:latin typeface="Calibri" pitchFamily="34" charset="0"/>
                <a:ea typeface="Calibri" pitchFamily="34" charset="0"/>
                <a:cs typeface="DINNextLTPro-Regular"/>
              </a:rPr>
              <a:t>Accesibilidad a internet</a:t>
            </a:r>
            <a:endParaRPr kumimoji="0" lang="es-AR" sz="2600" b="0" i="0" u="none" strike="noStrike" cap="none" normalizeH="0" baseline="0" dirty="0" smtClean="0">
              <a:ln>
                <a:noFill/>
              </a:ln>
              <a:solidFill>
                <a:schemeClr val="tx1"/>
              </a:solidFill>
              <a:effectLst/>
              <a:latin typeface="Arial" pitchFamily="34" charset="0"/>
              <a:cs typeface="Arial" pitchFamily="34" charset="0"/>
            </a:endParaRPr>
          </a:p>
        </p:txBody>
      </p:sp>
      <p:sp>
        <p:nvSpPr>
          <p:cNvPr id="11266" name="Rectangle 2"/>
          <p:cNvSpPr>
            <a:spLocks noChangeArrowheads="1"/>
          </p:cNvSpPr>
          <p:nvPr/>
        </p:nvSpPr>
        <p:spPr bwMode="auto">
          <a:xfrm>
            <a:off x="7277100" y="1939637"/>
            <a:ext cx="4505326"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2000" b="0" i="0" u="none" strike="noStrike" cap="none" normalizeH="0" baseline="0" dirty="0" smtClean="0">
                <a:ln>
                  <a:noFill/>
                </a:ln>
                <a:solidFill>
                  <a:schemeClr val="tx1"/>
                </a:solidFill>
                <a:effectLst/>
                <a:latin typeface="Calibri" pitchFamily="34" charset="0"/>
                <a:ea typeface="Calibri" pitchFamily="34" charset="0"/>
                <a:cs typeface="DINNextLTPro-Regular" charset="0"/>
              </a:rPr>
              <a:t>Para el desarrollo del trabajo a distancia la accesibilidad y la conectividad a internet es vital, por ellos indagar como resuelven el acceso a la misma </a:t>
            </a:r>
            <a:r>
              <a:rPr kumimoji="0" lang="es-AR" sz="2000" b="0" i="0" u="none" strike="noStrike" cap="none" normalizeH="0" baseline="0" dirty="0" err="1" smtClean="0">
                <a:ln>
                  <a:noFill/>
                </a:ln>
                <a:solidFill>
                  <a:schemeClr val="tx1"/>
                </a:solidFill>
                <a:effectLst/>
                <a:latin typeface="Calibri" pitchFamily="34" charset="0"/>
                <a:ea typeface="Calibri" pitchFamily="34" charset="0"/>
                <a:cs typeface="DINNextLTPro-Regular" charset="0"/>
              </a:rPr>
              <a:t>lxs</a:t>
            </a:r>
            <a:r>
              <a:rPr kumimoji="0" lang="es-AR" sz="2000" b="0" i="0" u="none" strike="noStrike" cap="none" normalizeH="0" baseline="0" dirty="0" smtClean="0">
                <a:ln>
                  <a:noFill/>
                </a:ln>
                <a:solidFill>
                  <a:schemeClr val="tx1"/>
                </a:solidFill>
                <a:effectLst/>
                <a:latin typeface="Calibri" pitchFamily="34" charset="0"/>
                <a:ea typeface="Calibri" pitchFamily="34" charset="0"/>
                <a:cs typeface="DINNextLTPro-Regular" charset="0"/>
              </a:rPr>
              <a:t> trabajadores es de suma importancia.</a:t>
            </a:r>
            <a:endParaRPr kumimoji="0" lang="es-AR" sz="2000" b="0" i="0" u="none" strike="noStrike" cap="none" normalizeH="0" baseline="0" dirty="0" smtClean="0">
              <a:ln>
                <a:noFill/>
              </a:ln>
              <a:solidFill>
                <a:schemeClr val="tx1"/>
              </a:solidFill>
              <a:effectLst/>
              <a:latin typeface="Arial" pitchFamily="34" charset="0"/>
              <a:ea typeface="Calibri" pitchFamily="34" charset="0"/>
              <a:cs typeface="DINNextLTPro-Regular"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AR" sz="2000" b="0" i="0" u="none" strike="noStrike" cap="none" normalizeH="0" baseline="0" dirty="0" smtClean="0">
                <a:ln>
                  <a:noFill/>
                </a:ln>
                <a:solidFill>
                  <a:schemeClr val="tx1"/>
                </a:solidFill>
                <a:effectLst/>
                <a:latin typeface="Arial" pitchFamily="34" charset="0"/>
                <a:ea typeface="Calibri" pitchFamily="34" charset="0"/>
                <a:cs typeface="DINNextLTPro-Regular" charset="0"/>
              </a:rPr>
              <a:t>Cuando se indago sobre este segmento, se encontró que el 84% de los que trabajan a distancia/remota contaban con servicio de internet propia.</a:t>
            </a:r>
            <a:r>
              <a:rPr kumimoji="0" lang="es-AR" sz="2000" b="0" i="0" u="none" strike="noStrike" cap="none" normalizeH="0" baseline="0" dirty="0" smtClean="0">
                <a:ln>
                  <a:noFill/>
                </a:ln>
                <a:solidFill>
                  <a:schemeClr val="tx1"/>
                </a:solidFill>
                <a:effectLst/>
                <a:latin typeface="Arial" pitchFamily="34" charset="0"/>
                <a:cs typeface="Arial" pitchFamily="34" charset="0"/>
              </a:rPr>
              <a:t> </a:t>
            </a:r>
          </a:p>
        </p:txBody>
      </p:sp>
      <p:pic>
        <p:nvPicPr>
          <p:cNvPr id="9" name="8 Imagen"/>
          <p:cNvPicPr/>
          <p:nvPr/>
        </p:nvPicPr>
        <p:blipFill>
          <a:blip r:embed="rId4"/>
          <a:srcRect/>
          <a:stretch>
            <a:fillRect/>
          </a:stretch>
        </p:blipFill>
        <p:spPr bwMode="auto">
          <a:xfrm>
            <a:off x="397164" y="2138261"/>
            <a:ext cx="5697201" cy="3440502"/>
          </a:xfrm>
          <a:prstGeom prst="rect">
            <a:avLst/>
          </a:prstGeom>
          <a:noFill/>
        </p:spPr>
      </p:pic>
    </p:spTree>
    <p:extLst>
      <p:ext uri="{BB962C8B-B14F-4D97-AF65-F5344CB8AC3E}">
        <p14:creationId xmlns:p14="http://schemas.microsoft.com/office/powerpoint/2010/main" xmlns="" val="6930339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Modalidad de trabajo en contexto de pandemia del COVID-19</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729619" y="5659895"/>
            <a:ext cx="6278827"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241" name="Rectangle 1"/>
          <p:cNvSpPr>
            <a:spLocks noChangeArrowheads="1"/>
          </p:cNvSpPr>
          <p:nvPr/>
        </p:nvSpPr>
        <p:spPr bwMode="auto">
          <a:xfrm>
            <a:off x="6068840" y="2087144"/>
            <a:ext cx="5321300"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es-AR" sz="2000" dirty="0" smtClean="0"/>
              <a:t>Un aspecto a analizar respecto al cambio de modalidad de trabajo es sobre el horario de la jornada laboral. En ese sentido, ser observa que </a:t>
            </a:r>
            <a:r>
              <a:rPr lang="es-AR" sz="2000" dirty="0" err="1" smtClean="0"/>
              <a:t>lxs</a:t>
            </a:r>
            <a:r>
              <a:rPr lang="es-AR" sz="2000" dirty="0" smtClean="0"/>
              <a:t> trabajadores en la modalidad a distancia/remota han manifestado que su horario de trabajo se ha modificado mayoritariamente aumentando su horario habitual. Así el 52% de </a:t>
            </a:r>
            <a:r>
              <a:rPr lang="es-AR" sz="2000" dirty="0" err="1" smtClean="0"/>
              <a:t>lxs</a:t>
            </a:r>
            <a:r>
              <a:rPr lang="es-AR" sz="2000" dirty="0" smtClean="0"/>
              <a:t> </a:t>
            </a:r>
            <a:r>
              <a:rPr lang="es-AR" sz="2000" dirty="0" err="1" smtClean="0"/>
              <a:t>trabajadorxs</a:t>
            </a:r>
            <a:r>
              <a:rPr lang="es-AR" sz="2000" dirty="0" smtClean="0"/>
              <a:t> a distancia expresan que se ha modificado con más horas de trabajo.</a:t>
            </a:r>
            <a:endParaRPr kumimoji="0" lang="es-AR"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7 Rectángulo"/>
          <p:cNvSpPr/>
          <p:nvPr/>
        </p:nvSpPr>
        <p:spPr>
          <a:xfrm>
            <a:off x="403884" y="1623764"/>
            <a:ext cx="2877711" cy="523220"/>
          </a:xfrm>
          <a:prstGeom prst="rect">
            <a:avLst/>
          </a:prstGeom>
        </p:spPr>
        <p:txBody>
          <a:bodyPr wrap="none">
            <a:spAutoFit/>
          </a:bodyPr>
          <a:lstStyle/>
          <a:p>
            <a:r>
              <a:rPr lang="es-AR" sz="2800" i="1" dirty="0" smtClean="0"/>
              <a:t>Horario de trabajo</a:t>
            </a:r>
            <a:endParaRPr lang="es-AR" sz="2800" dirty="0"/>
          </a:p>
        </p:txBody>
      </p:sp>
      <p:pic>
        <p:nvPicPr>
          <p:cNvPr id="9" name="8 Imagen"/>
          <p:cNvPicPr/>
          <p:nvPr/>
        </p:nvPicPr>
        <p:blipFill>
          <a:blip r:embed="rId4"/>
          <a:srcRect/>
          <a:stretch>
            <a:fillRect/>
          </a:stretch>
        </p:blipFill>
        <p:spPr bwMode="auto">
          <a:xfrm>
            <a:off x="271604" y="2067098"/>
            <a:ext cx="5803271" cy="3582264"/>
          </a:xfrm>
          <a:prstGeom prst="rect">
            <a:avLst/>
          </a:prstGeom>
          <a:noFill/>
        </p:spPr>
      </p:pic>
    </p:spTree>
    <p:extLst>
      <p:ext uri="{BB962C8B-B14F-4D97-AF65-F5344CB8AC3E}">
        <p14:creationId xmlns:p14="http://schemas.microsoft.com/office/powerpoint/2010/main" xmlns="" val="6930339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CFA50FA-8AA8-4A11-8227-B9E616870801}"/>
              </a:ext>
            </a:extLst>
          </p:cNvPr>
          <p:cNvSpPr txBox="1"/>
          <p:nvPr/>
        </p:nvSpPr>
        <p:spPr>
          <a:xfrm>
            <a:off x="1906578" y="382552"/>
            <a:ext cx="9735456" cy="1179810"/>
          </a:xfrm>
          <a:prstGeom prst="rect">
            <a:avLst/>
          </a:prstGeom>
          <a:noFill/>
        </p:spPr>
        <p:txBody>
          <a:bodyPr wrap="square">
            <a:spAutoFit/>
          </a:bodyPr>
          <a:lstStyle/>
          <a:p>
            <a:pPr algn="ctr">
              <a:lnSpc>
                <a:spcPct val="115000"/>
              </a:lnSpc>
              <a:spcAft>
                <a:spcPts val="1000"/>
              </a:spcAft>
            </a:pPr>
            <a:r>
              <a:rPr lang="es-ES" sz="3200" dirty="0">
                <a:solidFill>
                  <a:srgbClr val="009242"/>
                </a:solidFill>
                <a:latin typeface="Montserrat ExtraBold" panose="00000900000000000000" pitchFamily="50" charset="0"/>
                <a:cs typeface="Times New Roman" panose="02020603050405020304" pitchFamily="18" charset="0"/>
              </a:rPr>
              <a:t>Modalidad de trabajo en contexto de pandemia del COVID-19</a:t>
            </a:r>
            <a:endParaRPr lang="es-AR" sz="3200" dirty="0">
              <a:solidFill>
                <a:srgbClr val="009242"/>
              </a:solidFill>
              <a:latin typeface="Montserrat ExtraBold" panose="00000900000000000000" pitchFamily="50" charset="0"/>
              <a:cs typeface="Times New Roman" panose="02020603050405020304" pitchFamily="18" charset="0"/>
            </a:endParaRPr>
          </a:p>
        </p:txBody>
      </p:sp>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2" name="Marcador de posición de imagen 9">
            <a:extLst>
              <a:ext uri="{FF2B5EF4-FFF2-40B4-BE49-F238E27FC236}">
                <a16:creationId xmlns:a16="http://schemas.microsoft.com/office/drawing/2014/main" xmlns="" id="{2C903EA0-4E82-4F12-885E-72786B5414DE}"/>
              </a:ext>
            </a:extLst>
          </p:cNvPr>
          <p:cNvPicPr>
            <a:picLocks noChangeAspect="1"/>
          </p:cNvPicPr>
          <p:nvPr/>
        </p:nvPicPr>
        <p:blipFill>
          <a:blip r:embed="rId2">
            <a:extLst>
              <a:ext uri="{BEBA8EAE-BF5A-486C-A8C5-ECC9F3942E4B}">
                <a14:imgProps xmlns:a14="http://schemas.microsoft.com/office/drawing/2010/main" xmlns="">
                  <a14:imgLayer r:embed="rId3">
                    <a14:imgEffect>
                      <a14:artisticCrisscrossEtching trans="37000"/>
                    </a14:imgEffect>
                  </a14:imgLayer>
                </a14:imgProps>
              </a:ext>
            </a:extLst>
          </a:blip>
          <a:srcRect t="17156" b="17156"/>
          <a:stretch>
            <a:fillRect/>
          </a:stretch>
        </p:blipFill>
        <p:spPr>
          <a:xfrm>
            <a:off x="-58718" y="156483"/>
            <a:ext cx="1971923" cy="1295438"/>
          </a:xfrm>
          <a:prstGeom prst="rect">
            <a:avLst/>
          </a:prstGeom>
        </p:spPr>
      </p:pic>
      <p:sp>
        <p:nvSpPr>
          <p:cNvPr id="10" name="CuadroTexto 9">
            <a:extLst>
              <a:ext uri="{FF2B5EF4-FFF2-40B4-BE49-F238E27FC236}">
                <a16:creationId xmlns:a16="http://schemas.microsoft.com/office/drawing/2014/main" xmlns="" id="{6D0FECAD-37EF-45E7-9561-2C43E245A8FB}"/>
              </a:ext>
            </a:extLst>
          </p:cNvPr>
          <p:cNvSpPr txBox="1"/>
          <p:nvPr/>
        </p:nvSpPr>
        <p:spPr>
          <a:xfrm>
            <a:off x="729619" y="5659895"/>
            <a:ext cx="6278827" cy="400110"/>
          </a:xfrm>
          <a:prstGeom prst="rect">
            <a:avLst/>
          </a:prstGeom>
          <a:noFill/>
        </p:spPr>
        <p:txBody>
          <a:bodyPr wrap="square">
            <a:spAutoFit/>
          </a:bodyPr>
          <a:lstStyle/>
          <a:p>
            <a:pPr algn="ctr">
              <a:lnSpc>
                <a:spcPts val="1200"/>
              </a:lnSpc>
              <a:spcAft>
                <a:spcPts val="1000"/>
              </a:spcAft>
            </a:pPr>
            <a:r>
              <a:rPr lang="es-AR" sz="1050" b="1" dirty="0">
                <a:effectLst/>
                <a:latin typeface="Calibri" panose="020F0502020204030204" pitchFamily="34" charset="0"/>
                <a:ea typeface="Calibri" panose="020F0502020204030204" pitchFamily="34" charset="0"/>
                <a:cs typeface="DINNextLTPro-BoldCondensed"/>
              </a:rPr>
              <a:t>Fuente: </a:t>
            </a:r>
            <a:r>
              <a:rPr lang="es-AR" sz="1050" dirty="0">
                <a:effectLst/>
                <a:latin typeface="Calibri" panose="020F0502020204030204" pitchFamily="34" charset="0"/>
                <a:ea typeface="Calibri" panose="020F0502020204030204" pitchFamily="34" charset="0"/>
                <a:cs typeface="DINNextLTPro-Regular"/>
              </a:rPr>
              <a:t>Encuesta Impacto de la pandemia COVID-19 en </a:t>
            </a:r>
            <a:r>
              <a:rPr lang="es-AR" sz="1050" dirty="0" err="1">
                <a:effectLst/>
                <a:latin typeface="Calibri" panose="020F0502020204030204" pitchFamily="34" charset="0"/>
                <a:ea typeface="Calibri" panose="020F0502020204030204" pitchFamily="34" charset="0"/>
                <a:cs typeface="DINNextLTPro-Regular"/>
              </a:rPr>
              <a:t>lxs</a:t>
            </a:r>
            <a:r>
              <a:rPr lang="es-AR" sz="1050" dirty="0">
                <a:effectLst/>
                <a:latin typeface="Calibri" panose="020F0502020204030204" pitchFamily="34" charset="0"/>
                <a:ea typeface="Calibri" panose="020F0502020204030204" pitchFamily="34" charset="0"/>
                <a:cs typeface="DINNextLTPro-Regular"/>
              </a:rPr>
              <a:t> </a:t>
            </a:r>
            <a:r>
              <a:rPr lang="es-AR" sz="1050" dirty="0" err="1">
                <a:effectLst/>
                <a:latin typeface="Calibri" panose="020F0502020204030204" pitchFamily="34" charset="0"/>
                <a:ea typeface="Calibri" panose="020F0502020204030204" pitchFamily="34" charset="0"/>
                <a:cs typeface="DINNextLTPro-Regular"/>
              </a:rPr>
              <a:t>trabajadorxs</a:t>
            </a:r>
            <a:r>
              <a:rPr lang="es-AR" sz="1400" dirty="0">
                <a:latin typeface="Calibri" panose="020F0502020204030204" pitchFamily="34" charset="0"/>
                <a:ea typeface="Calibri" panose="020F0502020204030204" pitchFamily="34" charset="0"/>
                <a:cs typeface="Times New Roman" panose="02020603050405020304" pitchFamily="18" charset="0"/>
              </a:rPr>
              <a:t> </a:t>
            </a:r>
            <a:r>
              <a:rPr lang="es-AR" sz="1050" dirty="0">
                <a:effectLst/>
                <a:latin typeface="Calibri" panose="020F0502020204030204" pitchFamily="34" charset="0"/>
                <a:ea typeface="Calibri" panose="020F0502020204030204" pitchFamily="34" charset="0"/>
                <a:cs typeface="DINNextLTPro-Regular"/>
              </a:rPr>
              <a:t>del Estado de la provincia de Córdoba. Octubre-Noviembre 2020.</a:t>
            </a:r>
            <a:endParaRPr lang="es-A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6 Rectángulo"/>
          <p:cNvSpPr/>
          <p:nvPr/>
        </p:nvSpPr>
        <p:spPr>
          <a:xfrm>
            <a:off x="7813140" y="2223215"/>
            <a:ext cx="3730028" cy="3139321"/>
          </a:xfrm>
          <a:prstGeom prst="rect">
            <a:avLst/>
          </a:prstGeom>
        </p:spPr>
        <p:txBody>
          <a:bodyPr wrap="square">
            <a:spAutoFit/>
          </a:bodyPr>
          <a:lstStyle/>
          <a:p>
            <a:r>
              <a:rPr lang="es-AR" dirty="0" smtClean="0"/>
              <a:t>Dentro de la mayoría de trabajadores que han tenido un aumento de horas, surge la necesidad de analizar por género y conocer el impacto que existe en ese sentido. De esta manera la encuesta no brinda información  donde las mujeres son las en un 78% expresan que se encuentran trabajando más horas desde que trabajan de manera remota, en tanto los hombres representan el 20%</a:t>
            </a:r>
            <a:endParaRPr lang="es-AR" dirty="0"/>
          </a:p>
        </p:txBody>
      </p:sp>
      <p:pic>
        <p:nvPicPr>
          <p:cNvPr id="9217" name="Picture 1"/>
          <p:cNvPicPr>
            <a:picLocks noChangeAspect="1" noChangeArrowheads="1"/>
          </p:cNvPicPr>
          <p:nvPr/>
        </p:nvPicPr>
        <p:blipFill>
          <a:blip r:embed="rId4"/>
          <a:srcRect/>
          <a:stretch>
            <a:fillRect/>
          </a:stretch>
        </p:blipFill>
        <p:spPr bwMode="auto">
          <a:xfrm>
            <a:off x="459477" y="1946495"/>
            <a:ext cx="6746705" cy="3494717"/>
          </a:xfrm>
          <a:prstGeom prst="rect">
            <a:avLst/>
          </a:prstGeom>
          <a:noFill/>
          <a:ln w="9525">
            <a:noFill/>
            <a:miter lim="800000"/>
            <a:headEnd/>
            <a:tailEnd/>
          </a:ln>
          <a:effectLst/>
        </p:spPr>
      </p:pic>
    </p:spTree>
    <p:extLst>
      <p:ext uri="{BB962C8B-B14F-4D97-AF65-F5344CB8AC3E}">
        <p14:creationId xmlns:p14="http://schemas.microsoft.com/office/powerpoint/2010/main" xmlns="" val="6930339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grama de flujo: entrada manual 2">
            <a:extLst>
              <a:ext uri="{FF2B5EF4-FFF2-40B4-BE49-F238E27FC236}">
                <a16:creationId xmlns:a16="http://schemas.microsoft.com/office/drawing/2014/main" xmlns="" id="{16C32BA9-1558-49E9-863C-F3D087DEE383}"/>
              </a:ext>
            </a:extLst>
          </p:cNvPr>
          <p:cNvSpPr/>
          <p:nvPr/>
        </p:nvSpPr>
        <p:spPr>
          <a:xfrm rot="21417311">
            <a:off x="-39680" y="6157462"/>
            <a:ext cx="12258261" cy="1042574"/>
          </a:xfrm>
          <a:prstGeom prst="flowChartManualInput">
            <a:avLst/>
          </a:prstGeom>
          <a:solidFill>
            <a:srgbClr val="9CB4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a:extLst>
              <a:ext uri="{FF2B5EF4-FFF2-40B4-BE49-F238E27FC236}">
                <a16:creationId xmlns:a16="http://schemas.microsoft.com/office/drawing/2014/main" xmlns="" id="{7E6B025A-74A6-47FE-AB95-957CEB4E22E3}"/>
              </a:ext>
            </a:extLst>
          </p:cNvPr>
          <p:cNvSpPr/>
          <p:nvPr/>
        </p:nvSpPr>
        <p:spPr>
          <a:xfrm>
            <a:off x="11410121" y="6109252"/>
            <a:ext cx="463827" cy="437321"/>
          </a:xfrm>
          <a:prstGeom prst="ellipse">
            <a:avLst/>
          </a:prstGeom>
          <a:solidFill>
            <a:srgbClr val="009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7" name="Marcador de posición de imagen 9">
            <a:extLst>
              <a:ext uri="{FF2B5EF4-FFF2-40B4-BE49-F238E27FC236}">
                <a16:creationId xmlns:a16="http://schemas.microsoft.com/office/drawing/2014/main" xmlns="" id="{A83BC148-98DA-4070-804E-0E288967AFF8}"/>
              </a:ext>
            </a:extLst>
          </p:cNvPr>
          <p:cNvPicPr>
            <a:picLocks noChangeAspect="1"/>
          </p:cNvPicPr>
          <p:nvPr/>
        </p:nvPicPr>
        <p:blipFill>
          <a:blip r:embed="rId2"/>
          <a:srcRect t="17156" b="17156"/>
          <a:stretch>
            <a:fillRect/>
          </a:stretch>
        </p:blipFill>
        <p:spPr>
          <a:xfrm>
            <a:off x="4644426" y="226336"/>
            <a:ext cx="2818817" cy="1851798"/>
          </a:xfrm>
          <a:prstGeom prst="rect">
            <a:avLst/>
          </a:prstGeom>
        </p:spPr>
      </p:pic>
      <p:sp>
        <p:nvSpPr>
          <p:cNvPr id="8" name="CuadroTexto 13">
            <a:extLst>
              <a:ext uri="{FF2B5EF4-FFF2-40B4-BE49-F238E27FC236}">
                <a16:creationId xmlns:a16="http://schemas.microsoft.com/office/drawing/2014/main" xmlns="" id="{5CFA50FA-8AA8-4A11-8227-B9E616870801}"/>
              </a:ext>
            </a:extLst>
          </p:cNvPr>
          <p:cNvSpPr txBox="1"/>
          <p:nvPr/>
        </p:nvSpPr>
        <p:spPr>
          <a:xfrm>
            <a:off x="1400385" y="2513574"/>
            <a:ext cx="9525739" cy="3600986"/>
          </a:xfrm>
          <a:prstGeom prst="rect">
            <a:avLst/>
          </a:prstGeom>
          <a:noFill/>
        </p:spPr>
        <p:txBody>
          <a:bodyPr wrap="square">
            <a:spAutoFit/>
          </a:bodyPr>
          <a:lstStyle/>
          <a:p>
            <a:pPr algn="ctr"/>
            <a:r>
              <a:rPr lang="es-ES" sz="3200" dirty="0" smtClean="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rPr>
              <a:t>Muchas gracias</a:t>
            </a:r>
          </a:p>
          <a:p>
            <a:pPr algn="ctr"/>
            <a:endParaRPr lang="es-ES" sz="2800" dirty="0" smtClean="0">
              <a:solidFill>
                <a:srgbClr val="009242"/>
              </a:solidFill>
              <a:effectLst/>
              <a:latin typeface="Montserrat ExtraBold" panose="00000900000000000000" pitchFamily="50" charset="0"/>
              <a:ea typeface="Times New Roman" panose="02020603050405020304" pitchFamily="18" charset="0"/>
              <a:cs typeface="Times New Roman" panose="02020603050405020304" pitchFamily="18" charset="0"/>
            </a:endParaRPr>
          </a:p>
          <a:p>
            <a:pPr algn="ctr"/>
            <a:r>
              <a:rPr lang="es-ES" sz="2800" dirty="0" smtClean="0">
                <a:solidFill>
                  <a:srgbClr val="009242"/>
                </a:solidFill>
                <a:latin typeface="Montserrat ExtraBold" panose="00000900000000000000" pitchFamily="50" charset="0"/>
                <a:ea typeface="Times New Roman" panose="02020603050405020304" pitchFamily="18" charset="0"/>
                <a:cs typeface="Times New Roman" panose="02020603050405020304" pitchFamily="18" charset="0"/>
              </a:rPr>
              <a:t>Equipo</a:t>
            </a:r>
          </a:p>
          <a:p>
            <a:pPr algn="ctr"/>
            <a:r>
              <a:rPr lang="es-ES" sz="2800" dirty="0" smtClean="0">
                <a:solidFill>
                  <a:srgbClr val="009242"/>
                </a:solidFill>
                <a:latin typeface="Montserrat ExtraBold" panose="00000900000000000000" pitchFamily="50" charset="0"/>
                <a:ea typeface="Times New Roman" panose="02020603050405020304" pitchFamily="18" charset="0"/>
                <a:cs typeface="Times New Roman" panose="02020603050405020304" pitchFamily="18" charset="0"/>
              </a:rPr>
              <a:t>María Elena Berger</a:t>
            </a:r>
          </a:p>
          <a:p>
            <a:pPr algn="ctr"/>
            <a:r>
              <a:rPr lang="es-ES" sz="2800" dirty="0" smtClean="0">
                <a:solidFill>
                  <a:srgbClr val="009242"/>
                </a:solidFill>
                <a:latin typeface="Montserrat ExtraBold" panose="00000900000000000000" pitchFamily="50" charset="0"/>
                <a:ea typeface="Times New Roman" panose="02020603050405020304" pitchFamily="18" charset="0"/>
                <a:cs typeface="Times New Roman" panose="02020603050405020304" pitchFamily="18" charset="0"/>
              </a:rPr>
              <a:t>Agustín </a:t>
            </a:r>
            <a:r>
              <a:rPr lang="es-ES" sz="2800" dirty="0" err="1" smtClean="0">
                <a:solidFill>
                  <a:srgbClr val="009242"/>
                </a:solidFill>
                <a:latin typeface="Montserrat ExtraBold" panose="00000900000000000000" pitchFamily="50" charset="0"/>
                <a:ea typeface="Times New Roman" panose="02020603050405020304" pitchFamily="18" charset="0"/>
                <a:cs typeface="Times New Roman" panose="02020603050405020304" pitchFamily="18" charset="0"/>
              </a:rPr>
              <a:t>Bertone</a:t>
            </a:r>
            <a:endParaRPr lang="es-ES" sz="2800" dirty="0" smtClean="0">
              <a:solidFill>
                <a:srgbClr val="009242"/>
              </a:solidFill>
              <a:latin typeface="Montserrat ExtraBold" panose="00000900000000000000" pitchFamily="50" charset="0"/>
              <a:ea typeface="Times New Roman" panose="02020603050405020304" pitchFamily="18" charset="0"/>
              <a:cs typeface="Times New Roman" panose="02020603050405020304" pitchFamily="18" charset="0"/>
            </a:endParaRPr>
          </a:p>
          <a:p>
            <a:pPr algn="ctr"/>
            <a:r>
              <a:rPr lang="es-ES" sz="2800" dirty="0" smtClean="0">
                <a:solidFill>
                  <a:srgbClr val="009242"/>
                </a:solidFill>
                <a:latin typeface="Montserrat ExtraBold" panose="00000900000000000000" pitchFamily="50" charset="0"/>
                <a:ea typeface="Times New Roman" panose="02020603050405020304" pitchFamily="18" charset="0"/>
                <a:cs typeface="Times New Roman" panose="02020603050405020304" pitchFamily="18" charset="0"/>
              </a:rPr>
              <a:t>Roberto </a:t>
            </a:r>
            <a:r>
              <a:rPr lang="es-ES" sz="2800" dirty="0" err="1" smtClean="0">
                <a:solidFill>
                  <a:srgbClr val="009242"/>
                </a:solidFill>
                <a:latin typeface="Montserrat ExtraBold" panose="00000900000000000000" pitchFamily="50" charset="0"/>
                <a:ea typeface="Times New Roman" panose="02020603050405020304" pitchFamily="18" charset="0"/>
                <a:cs typeface="Times New Roman" panose="02020603050405020304" pitchFamily="18" charset="0"/>
              </a:rPr>
              <a:t>Calvetti</a:t>
            </a:r>
            <a:endParaRPr lang="es-ES" sz="2800" dirty="0" smtClean="0">
              <a:solidFill>
                <a:srgbClr val="009242"/>
              </a:solidFill>
              <a:latin typeface="Montserrat ExtraBold" panose="00000900000000000000" pitchFamily="50" charset="0"/>
              <a:ea typeface="Times New Roman" panose="02020603050405020304" pitchFamily="18" charset="0"/>
              <a:cs typeface="Times New Roman" panose="02020603050405020304" pitchFamily="18" charset="0"/>
            </a:endParaRPr>
          </a:p>
          <a:p>
            <a:pPr algn="ctr"/>
            <a:r>
              <a:rPr lang="es-ES" sz="2800" dirty="0" smtClean="0">
                <a:solidFill>
                  <a:srgbClr val="009242"/>
                </a:solidFill>
                <a:latin typeface="Montserrat ExtraBold" panose="00000900000000000000" pitchFamily="50" charset="0"/>
                <a:ea typeface="Times New Roman" panose="02020603050405020304" pitchFamily="18" charset="0"/>
                <a:cs typeface="Times New Roman" panose="02020603050405020304" pitchFamily="18" charset="0"/>
              </a:rPr>
              <a:t>Julia </a:t>
            </a:r>
            <a:r>
              <a:rPr lang="es-ES" sz="2800" dirty="0" err="1" smtClean="0">
                <a:solidFill>
                  <a:srgbClr val="009242"/>
                </a:solidFill>
                <a:latin typeface="Montserrat ExtraBold" panose="00000900000000000000" pitchFamily="50" charset="0"/>
                <a:ea typeface="Times New Roman" panose="02020603050405020304" pitchFamily="18" charset="0"/>
                <a:cs typeface="Times New Roman" panose="02020603050405020304" pitchFamily="18" charset="0"/>
              </a:rPr>
              <a:t>Giuliani</a:t>
            </a:r>
            <a:endParaRPr lang="es-ES" sz="2800" dirty="0" smtClean="0">
              <a:solidFill>
                <a:srgbClr val="009242"/>
              </a:solidFill>
              <a:latin typeface="Montserrat ExtraBold" panose="00000900000000000000" pitchFamily="50" charset="0"/>
              <a:ea typeface="Times New Roman" panose="02020603050405020304" pitchFamily="18" charset="0"/>
              <a:cs typeface="Times New Roman" panose="02020603050405020304" pitchFamily="18" charset="0"/>
            </a:endParaRPr>
          </a:p>
          <a:p>
            <a:pPr algn="ctr"/>
            <a:r>
              <a:rPr lang="es-ES" sz="2800" dirty="0" smtClean="0">
                <a:solidFill>
                  <a:srgbClr val="009242"/>
                </a:solidFill>
                <a:latin typeface="Montserrat ExtraBold" panose="00000900000000000000" pitchFamily="50" charset="0"/>
                <a:ea typeface="Times New Roman" panose="02020603050405020304" pitchFamily="18" charset="0"/>
                <a:cs typeface="Times New Roman" panose="02020603050405020304" pitchFamily="18" charset="0"/>
              </a:rPr>
              <a:t>Elisa </a:t>
            </a:r>
            <a:r>
              <a:rPr lang="es-ES" sz="2800" dirty="0" smtClean="0">
                <a:solidFill>
                  <a:srgbClr val="009242"/>
                </a:solidFill>
                <a:latin typeface="Montserrat ExtraBold" panose="00000900000000000000" pitchFamily="50" charset="0"/>
                <a:ea typeface="Times New Roman" panose="02020603050405020304" pitchFamily="18" charset="0"/>
                <a:cs typeface="Times New Roman" panose="02020603050405020304" pitchFamily="18" charset="0"/>
              </a:rPr>
              <a:t>María </a:t>
            </a:r>
            <a:r>
              <a:rPr lang="es-ES" sz="2800" dirty="0" err="1" smtClean="0">
                <a:solidFill>
                  <a:srgbClr val="009242"/>
                </a:solidFill>
                <a:latin typeface="Montserrat ExtraBold" panose="00000900000000000000" pitchFamily="50" charset="0"/>
                <a:ea typeface="Times New Roman" panose="02020603050405020304" pitchFamily="18" charset="0"/>
                <a:cs typeface="Times New Roman" panose="02020603050405020304" pitchFamily="18" charset="0"/>
              </a:rPr>
              <a:t>Sotti</a:t>
            </a:r>
            <a:endParaRPr lang="es-ES" sz="2800" dirty="0" smtClean="0">
              <a:solidFill>
                <a:srgbClr val="009242"/>
              </a:solidFill>
              <a:latin typeface="Montserrat ExtraBold" panose="00000900000000000000" pitchFamily="50" charset="0"/>
              <a:ea typeface="Times New Roman" panose="02020603050405020304" pitchFamily="18" charset="0"/>
              <a:cs typeface="Times New Roman" panose="02020603050405020304" pitchFamily="18" charset="0"/>
            </a:endParaRPr>
          </a:p>
        </p:txBody>
      </p:sp>
      <p:sp>
        <p:nvSpPr>
          <p:cNvPr id="9" name="Rectángulo 19">
            <a:extLst>
              <a:ext uri="{FF2B5EF4-FFF2-40B4-BE49-F238E27FC236}">
                <a16:creationId xmlns:a16="http://schemas.microsoft.com/office/drawing/2014/main" xmlns="" id="{2A41981E-474A-45C7-85B7-74AE64227A45}"/>
              </a:ext>
            </a:extLst>
          </p:cNvPr>
          <p:cNvSpPr/>
          <p:nvPr/>
        </p:nvSpPr>
        <p:spPr>
          <a:xfrm>
            <a:off x="1131684" y="2344848"/>
            <a:ext cx="9995026" cy="3702867"/>
          </a:xfrm>
          <a:prstGeom prst="rect">
            <a:avLst/>
          </a:prstGeom>
          <a:noFill/>
          <a:ln w="28575">
            <a:solidFill>
              <a:srgbClr val="00914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AR"/>
          </a:p>
        </p:txBody>
      </p:sp>
    </p:spTree>
    <p:extLst>
      <p:ext uri="{BB962C8B-B14F-4D97-AF65-F5344CB8AC3E}">
        <p14:creationId xmlns:p14="http://schemas.microsoft.com/office/powerpoint/2010/main" xmlns="" val="69303396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125</TotalTime>
  <Words>3740</Words>
  <Application>Microsoft Office PowerPoint</Application>
  <PresentationFormat>Personalizado</PresentationFormat>
  <Paragraphs>242</Paragraphs>
  <Slides>67</Slides>
  <Notes>0</Notes>
  <HiddenSlides>0</HiddenSlides>
  <MMClips>0</MMClips>
  <ScaleCrop>false</ScaleCrop>
  <HeadingPairs>
    <vt:vector size="4" baseType="variant">
      <vt:variant>
        <vt:lpstr>Tema</vt:lpstr>
      </vt:variant>
      <vt:variant>
        <vt:i4>1</vt:i4>
      </vt:variant>
      <vt:variant>
        <vt:lpstr>Títulos de diapositiva</vt:lpstr>
      </vt:variant>
      <vt:variant>
        <vt:i4>67</vt:i4>
      </vt:variant>
    </vt:vector>
  </HeadingPairs>
  <TitlesOfParts>
    <vt:vector size="68"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lpstr>Diapositiva 50</vt:lpstr>
      <vt:lpstr>Diapositiva 51</vt:lpstr>
      <vt:lpstr>Diapositiva 52</vt:lpstr>
      <vt:lpstr>Diapositiva 53</vt:lpstr>
      <vt:lpstr>Diapositiva 54</vt:lpstr>
      <vt:lpstr>Diapositiva 55</vt:lpstr>
      <vt:lpstr>Diapositiva 56</vt:lpstr>
      <vt:lpstr>Diapositiva 57</vt:lpstr>
      <vt:lpstr>Diapositiva 58</vt:lpstr>
      <vt:lpstr>Diapositiva 59</vt:lpstr>
      <vt:lpstr>Diapositiva 60</vt:lpstr>
      <vt:lpstr>Diapositiva 61</vt:lpstr>
      <vt:lpstr>Diapositiva 62</vt:lpstr>
      <vt:lpstr>Diapositiva 63</vt:lpstr>
      <vt:lpstr>Diapositiva 64</vt:lpstr>
      <vt:lpstr>Diapositiva 65</vt:lpstr>
      <vt:lpstr>Diapositiva 66</vt:lpstr>
      <vt:lpstr>Diapositiva 67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Male Be</dc:creator>
  <cp:lastModifiedBy>maria sotti</cp:lastModifiedBy>
  <cp:revision>11</cp:revision>
  <dcterms:created xsi:type="dcterms:W3CDTF">2020-12-22T15:48:10Z</dcterms:created>
  <dcterms:modified xsi:type="dcterms:W3CDTF">2020-12-22T20:39:07Z</dcterms:modified>
</cp:coreProperties>
</file>